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2" r:id="rId3"/>
    <p:sldId id="258" r:id="rId4"/>
    <p:sldId id="257" r:id="rId5"/>
    <p:sldId id="273" r:id="rId6"/>
    <p:sldId id="274" r:id="rId7"/>
    <p:sldId id="275" r:id="rId8"/>
    <p:sldId id="276" r:id="rId9"/>
    <p:sldId id="277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 autoAdjust="0"/>
  </p:normalViewPr>
  <p:slideViewPr>
    <p:cSldViewPr snapToGrid="0">
      <p:cViewPr varScale="1">
        <p:scale>
          <a:sx n="106" d="100"/>
          <a:sy n="106" d="100"/>
        </p:scale>
        <p:origin x="261" y="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AB1A0-398F-467A-9BCC-8CA10B2E11C3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55C345-6E9F-40CC-B325-FBBA676536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926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9866B-3D73-8A74-DF5B-35ECC5FF4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209C150-8859-5F79-E292-E28790839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E852E9-1301-5BD1-DA78-ECCBA65EC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E363E-FBFD-46D9-BA17-DE155B893A09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E552AC-D71F-5203-70A6-84F89BD1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5DA308-D1F2-FF69-7FBA-F33C3698C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08EA54AD-C7A8-403E-B305-4F7D8DED152B}" type="slidenum">
              <a:rPr lang="ru-RU" sz="1600" smtClean="0"/>
              <a:pPr/>
              <a:t>‹#›</a:t>
            </a:fld>
            <a:r>
              <a:rPr lang="ru-RU" dirty="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139060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E81853-C628-49F6-A13B-AD63ECB57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8DA052-1755-AADD-9CD9-236ECB9C4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5DB102-0D08-5447-1AB1-034FA00D7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1F05A-C633-476A-AECF-E709B6C913CC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77E10F-F55A-37AB-62B1-11269A2B4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50F278-43FC-D900-4496-260136D8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50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97EFF4-D189-DAC2-F356-6EA1A5E8B2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FA9A3D-C6FB-CCF5-4E36-DA4BE47D3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8E2724-C838-46A1-2928-6457F1EAC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2700F-F609-4D35-9B75-A26E0F2227FB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BE105A-3705-B6F6-8203-9BA71A315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65FC8C-BF9F-26F5-0587-E93E854A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587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0FD2CC-45E9-65BD-5B89-91CA38A5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1350B0-CA95-ECFD-DF98-3A9F3B1E3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AE5FBF-EBE1-00DD-855A-DC340D64F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E0378-FDC6-46DA-A722-D79A246C0942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4B9C3B-85E3-80D2-0802-EC5A68662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516F91-C481-AAFF-71B2-1C94EAB39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‹#›</a:t>
            </a:fld>
            <a:r>
              <a:rPr lang="ru-RU" dirty="0"/>
              <a:t>/10</a:t>
            </a:r>
          </a:p>
        </p:txBody>
      </p:sp>
    </p:spTree>
    <p:extLst>
      <p:ext uri="{BB962C8B-B14F-4D97-AF65-F5344CB8AC3E}">
        <p14:creationId xmlns:p14="http://schemas.microsoft.com/office/powerpoint/2010/main" val="142704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DC196-F7CC-D4E6-1C1E-45C711E18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2A48EC-AD71-EF40-1181-7B79FAF2A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794859-5F93-109A-EDB1-2DCC1598D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8144-DD02-474C-9B5D-06A3B0B8DC45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DD145B-10AD-68AA-87AF-206C16AAD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E59FC2-7D3D-EEE6-35C1-F7C4B6F62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31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99486D-06F4-515A-41F6-0B8744D55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BE6967-8412-6E7E-7F3A-0AB95D6E2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340E69-3456-1DBE-4C43-6450D3CDA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EA0420-0BA3-6D53-3CFD-71E89DA39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0750B-2490-4089-8605-E8CB1EF4F833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1D3E98-CBF8-9F0A-2A0D-D5F902914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3AC479-623A-327F-2262-6902A31D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190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5E688-FF50-BE13-0869-03B61D55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813CB0-171E-CC8B-A66A-40D3F24B3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96BDCD-955F-5E22-7EAD-B962CEAE3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7CEF7E0-7E0B-A898-B975-448991024D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138C09C-D888-52E9-653D-0C6C9CFFD7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185568-2795-D23C-0C4B-3F61E1B1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3DCD5-6465-4AD2-BFEC-EB5A2BBA2E3D}" type="datetime1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A3C3A54-6EF9-875C-4ACB-DB706C7A8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9783F5-F5D2-A179-A2E8-96A9D733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10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6B61A-04E1-AE57-6929-FEEA7078A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7C084A3-B301-EA73-B664-4CF702ACD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6A97D-F181-41BB-B295-BE072A869F91}" type="datetime1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249F6B3-DF3F-8007-DC84-8236C97E5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ED15C7-3B12-917F-2FC6-2673824AF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0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A50E43-4E9A-9535-E7C4-EB204379F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4595A-B399-4A04-AE92-5A8337EB0FA9}" type="datetime1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B464A5-8F84-3C32-6FC2-3D74F9C5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223EBB-05A4-9F27-2E43-B243E6977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D50343-E48A-160A-89C3-B51EC51E9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BC8AED-E6AE-D9ED-0F5D-44C595C54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6D6F01-7927-4289-29E3-80CB73091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F0E6AB-3358-6F0E-BFBA-9DC7F586E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4515-7671-4FB7-B147-A5CC11860DAF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F95441-6130-5615-2060-6CAAE44B4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E30BE1-0E1E-707E-31D1-5E79CEEC5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84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3F7B7-75EC-25AC-CC22-3F405AABF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A300FF-FA88-9A2E-DD84-6F5421BDA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BE880F-D7CF-FE1C-AEE2-6A5626076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F8544D-A346-98D1-56BB-6B19C4E07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A1FB9-05BF-4111-891B-5A5077AB9AA8}" type="datetime1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4433AB-AE4B-47C0-D7B9-1BC0C7A9A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96B81B4-2339-BE03-74FB-EC8C1D033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5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9BC3A-2DB1-C5D9-1EAE-7B41C55B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1B3E3D-5309-E6D3-6CB6-D8E3F0ADD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5D6385-34C1-01F5-5E17-33EB219040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FA58E-1058-48EA-B5C1-52CB082ABB05}" type="datetime1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27AE3-43B2-18FA-9869-1659D9622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C06F74-3342-AF66-4ADF-3997FD3D5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08EA54AD-C7A8-403E-B305-4F7D8DED152B}" type="slidenum">
              <a:rPr lang="ru-RU" sz="1600" smtClean="0"/>
              <a:pPr/>
              <a:t>‹#›</a:t>
            </a:fld>
            <a:r>
              <a:rPr lang="ru-RU" dirty="0"/>
              <a:t>/10</a:t>
            </a:r>
          </a:p>
        </p:txBody>
      </p:sp>
      <p:pic>
        <p:nvPicPr>
          <p:cNvPr id="7" name="Picture 2" descr="Институт философии и социально-политических наук. Южный федеральный  университет">
            <a:extLst>
              <a:ext uri="{FF2B5EF4-FFF2-40B4-BE49-F238E27FC236}">
                <a16:creationId xmlns:a16="http://schemas.microsoft.com/office/drawing/2014/main" id="{8C3BF1E9-3444-434A-6360-6D922157C5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871" y="37383"/>
            <a:ext cx="1394129" cy="116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03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E9FB09-E631-38A8-B659-AE5F245BA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86140"/>
            <a:ext cx="12192000" cy="318781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Кросс-языковая навигация между </a:t>
            </a:r>
            <a:r>
              <a:rPr lang="en-US" b="1" dirty="0"/>
              <a:t>G</a:t>
            </a:r>
            <a:r>
              <a:rPr lang="ru-RU" b="1" dirty="0" err="1"/>
              <a:t>raph</a:t>
            </a:r>
            <a:r>
              <a:rPr lang="en-US" b="1" dirty="0"/>
              <a:t>QL</a:t>
            </a:r>
            <a:r>
              <a:rPr lang="ru-RU" b="1" dirty="0"/>
              <a:t> и </a:t>
            </a:r>
            <a:r>
              <a:rPr lang="en-US" b="1" dirty="0"/>
              <a:t>T</a:t>
            </a:r>
            <a:r>
              <a:rPr lang="ru-RU" b="1" dirty="0" err="1"/>
              <a:t>ype</a:t>
            </a:r>
            <a:r>
              <a:rPr lang="en-US" b="1" dirty="0"/>
              <a:t>S</a:t>
            </a:r>
            <a:r>
              <a:rPr lang="ru-RU" b="1" dirty="0" err="1"/>
              <a:t>cript</a:t>
            </a:r>
            <a:r>
              <a:rPr lang="ru-RU" b="1" dirty="0"/>
              <a:t> на основе легковесных грамматик с </a:t>
            </a:r>
            <a:r>
              <a:rPr lang="en-US" b="1" dirty="0"/>
              <a:t>Any</a:t>
            </a:r>
            <a:r>
              <a:rPr lang="ru-RU" b="1" dirty="0"/>
              <a:t> </a:t>
            </a:r>
            <a:br>
              <a:rPr lang="en-US" b="1" dirty="0"/>
            </a:br>
            <a:r>
              <a:rPr lang="ru-RU" b="1" dirty="0"/>
              <a:t>и расширений языка </a:t>
            </a:r>
            <a:r>
              <a:rPr lang="en-US" b="1" dirty="0"/>
              <a:t>Lan</a:t>
            </a:r>
            <a:r>
              <a:rPr lang="ru-RU" b="1" dirty="0"/>
              <a:t>D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D67466-6D92-5398-4F1A-8421EC100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23014"/>
            <a:ext cx="9144000" cy="1133248"/>
          </a:xfrm>
        </p:spPr>
        <p:txBody>
          <a:bodyPr>
            <a:normAutofit/>
          </a:bodyPr>
          <a:lstStyle/>
          <a:p>
            <a:r>
              <a:rPr lang="ru-RU" dirty="0"/>
              <a:t>Аспирант 3 года Дроздов Д.С.</a:t>
            </a:r>
          </a:p>
          <a:p>
            <a:r>
              <a:rPr lang="ru-RU" dirty="0"/>
              <a:t>Научный руководитель: к.ф.-м.н. Михалкович С.С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1AF95DF1-4CD4-F9AA-8A8B-D84ACE011141}"/>
              </a:ext>
            </a:extLst>
          </p:cNvPr>
          <p:cNvSpPr txBox="1">
            <a:spLocks/>
          </p:cNvSpPr>
          <p:nvPr/>
        </p:nvSpPr>
        <p:spPr>
          <a:xfrm>
            <a:off x="2667000" y="507646"/>
            <a:ext cx="6858000" cy="1229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Южный федеральный университет</a:t>
            </a:r>
          </a:p>
          <a:p>
            <a:r>
              <a:rPr lang="ru-RU" dirty="0"/>
              <a:t>Институт математики, механики и компьютерных наук им. И.И. Воровича</a:t>
            </a:r>
          </a:p>
        </p:txBody>
      </p:sp>
    </p:spTree>
    <p:extLst>
      <p:ext uri="{BB962C8B-B14F-4D97-AF65-F5344CB8AC3E}">
        <p14:creationId xmlns:p14="http://schemas.microsoft.com/office/powerpoint/2010/main" val="2293513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4CAD43-D645-9999-E4CF-0568B3569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Полученные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77C860-85D4-1B9D-EA2E-747040E39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8363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Реализована кросс-языковая навигация между </a:t>
            </a:r>
            <a:r>
              <a:rPr lang="en-US" dirty="0"/>
              <a:t>GraphQL </a:t>
            </a:r>
            <a:r>
              <a:rPr lang="ru-RU" dirty="0"/>
              <a:t>и </a:t>
            </a:r>
            <a:r>
              <a:rPr lang="en-US" dirty="0"/>
              <a:t>TypeScript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Разработана легковесная грамматика с Any для TypeScript, охватывающая три основных способа описания резолверов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Реализованы расширения LanD: </a:t>
            </a:r>
          </a:p>
          <a:p>
            <a:pPr marL="1077913" lvl="1" indent="-358775">
              <a:buFont typeface="+mj-lt"/>
              <a:buAutoNum type="arabicPeriod"/>
            </a:pPr>
            <a:r>
              <a:rPr lang="ru-RU" dirty="0"/>
              <a:t>ручное управление парностью скобок </a:t>
            </a:r>
          </a:p>
          <a:p>
            <a:pPr marL="1077913" lvl="1" indent="-358775">
              <a:buFont typeface="+mj-lt"/>
              <a:buAutoNum type="arabicPeriod"/>
            </a:pPr>
            <a:r>
              <a:rPr lang="ru-RU" dirty="0"/>
              <a:t>ограничение Any по последовательностям токенов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Реализован алгоритм связывания «поле схемы — резолвер»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16933E-71B2-CF76-E77D-E2185505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10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650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AA122-B2AB-B786-D319-CB084B3A8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Кросс-языковая навигация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23AB96-80D6-1EF0-406A-97ABC7063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9282"/>
          </a:xfrm>
        </p:spPr>
        <p:txBody>
          <a:bodyPr>
            <a:normAutofit fontScale="92500"/>
          </a:bodyPr>
          <a:lstStyle/>
          <a:p>
            <a:r>
              <a:rPr lang="ru-RU" dirty="0"/>
              <a:t>В промышленном программировании в одном проекте в среднем </a:t>
            </a:r>
            <a:br>
              <a:rPr lang="en-US" dirty="0"/>
            </a:br>
            <a:r>
              <a:rPr lang="ru-RU" dirty="0"/>
              <a:t>7 языков и 3 связанные языковые пары</a:t>
            </a:r>
          </a:p>
          <a:p>
            <a:r>
              <a:rPr lang="ru-RU" dirty="0"/>
              <a:t>Реализуем с помощью легковесных грамматик и алгоритмов связи</a:t>
            </a:r>
          </a:p>
          <a:p>
            <a:r>
              <a:rPr lang="ru-RU" dirty="0"/>
              <a:t>Предыдущие работы:</a:t>
            </a:r>
          </a:p>
          <a:p>
            <a:pPr lvl="1"/>
            <a:r>
              <a:rPr lang="ru-RU" sz="2000" dirty="0"/>
              <a:t>Малеванный М.С., Михалкович С.С. </a:t>
            </a:r>
            <a:r>
              <a:rPr lang="ru-RU" sz="2000" b="1" dirty="0"/>
              <a:t>Поддержка среды программирования для навигации по аспектам программного кода</a:t>
            </a:r>
            <a:r>
              <a:rPr lang="ru-RU" sz="2000" dirty="0"/>
              <a:t> // СИТО 2014</a:t>
            </a:r>
          </a:p>
          <a:p>
            <a:pPr lvl="1"/>
            <a:r>
              <a:rPr lang="ru-RU" sz="2000" dirty="0"/>
              <a:t>Головешкин А.В., Михалкович С.С. </a:t>
            </a:r>
            <a:r>
              <a:rPr lang="ru-RU" sz="2000" b="1" dirty="0"/>
              <a:t>LanD: инструментальный комплекс поддержки послойной разработки программ </a:t>
            </a:r>
            <a:r>
              <a:rPr lang="ru-RU" sz="2000" dirty="0"/>
              <a:t>// СИТО 2018</a:t>
            </a:r>
          </a:p>
          <a:p>
            <a:pPr lvl="1"/>
            <a:r>
              <a:rPr lang="ru-RU" sz="2000" dirty="0"/>
              <a:t>Головешкин А.В., Михалкович С.С. </a:t>
            </a:r>
            <a:r>
              <a:rPr lang="ru-RU" sz="2000" b="1" dirty="0"/>
              <a:t>Привязка к произвольному участку программы в задаче разметки программного кода</a:t>
            </a:r>
            <a:r>
              <a:rPr lang="ru-RU" sz="2000" dirty="0"/>
              <a:t> // СИТО 2019</a:t>
            </a:r>
          </a:p>
          <a:p>
            <a:pPr lvl="1"/>
            <a:r>
              <a:rPr lang="ru-RU" sz="2000" dirty="0"/>
              <a:t>Дроздов Д.С., Михалкович С.С. </a:t>
            </a:r>
            <a:r>
              <a:rPr lang="ru-RU" sz="2000" b="1" dirty="0"/>
              <a:t>Создание и постобработка легковесных грамматик Go и GraphQL для разметки функциональностей кода </a:t>
            </a:r>
            <a:r>
              <a:rPr lang="ru-RU" sz="2000" dirty="0"/>
              <a:t>// СИТО 2024</a:t>
            </a:r>
          </a:p>
          <a:p>
            <a:pPr lvl="1"/>
            <a:r>
              <a:rPr lang="ru-RU" sz="2000" dirty="0"/>
              <a:t>Дроздов Д.С., Михалкович С.С. </a:t>
            </a:r>
            <a:r>
              <a:rPr lang="ru-RU" sz="2000" b="1" dirty="0"/>
              <a:t>Валидация легковесных грамматик языка Go </a:t>
            </a:r>
            <a:r>
              <a:rPr lang="ru-RU" sz="2000" dirty="0"/>
              <a:t>// СИТО 2025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7D04F81-7F50-A0E1-6A55-E2B1637BC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2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18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E6412-37BE-574C-2A97-157D6D44D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легковесных грамматик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DC7E26-635E-C317-3F2C-6BB4A4F70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Позволяют вычленять значимые конструкции на разных языках: поля в </a:t>
            </a:r>
            <a:r>
              <a:rPr lang="en-US" dirty="0"/>
              <a:t>GraphQL </a:t>
            </a:r>
            <a:r>
              <a:rPr lang="ru-RU" dirty="0"/>
              <a:t>и их реализаторы (резолвер) на </a:t>
            </a:r>
            <a:r>
              <a:rPr lang="en-US" dirty="0"/>
              <a:t>TypeScript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E7C603-05BB-ACFB-D369-B429F5E08D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95" b="4495"/>
          <a:stretch/>
        </p:blipFill>
        <p:spPr bwMode="auto">
          <a:xfrm>
            <a:off x="1843914" y="2774269"/>
            <a:ext cx="8504171" cy="3862614"/>
          </a:xfrm>
          <a:prstGeom prst="rect">
            <a:avLst/>
          </a:prstGeom>
          <a:noFill/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8BA265-9FC3-D910-E7E4-DA28FFA6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3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718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EAD13-5E50-F44A-FD9A-F0328FA73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44" y="360401"/>
            <a:ext cx="10515600" cy="1325563"/>
          </a:xfrm>
        </p:spPr>
        <p:txBody>
          <a:bodyPr/>
          <a:lstStyle/>
          <a:p>
            <a:r>
              <a:rPr lang="ru-RU" dirty="0"/>
              <a:t>Легковесные грамматики языка </a:t>
            </a:r>
            <a:r>
              <a:rPr lang="en-US" dirty="0"/>
              <a:t>TypeScript:</a:t>
            </a:r>
            <a:br>
              <a:rPr lang="en-US" dirty="0"/>
            </a:br>
            <a:r>
              <a:rPr lang="ru-RU" dirty="0"/>
              <a:t>классовый стиль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4E54F66-B7AE-BFA0-4385-B814E465A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170" y="1930769"/>
            <a:ext cx="10373544" cy="1090611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1F81B10-153E-4CA1-C060-8F1B45C92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068" y="3631399"/>
            <a:ext cx="5115744" cy="2501797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5E34128-1A45-92DD-4D1C-BA4DC50B348C}"/>
              </a:ext>
            </a:extLst>
          </p:cNvPr>
          <p:cNvSpPr txBox="1"/>
          <p:nvPr/>
        </p:nvSpPr>
        <p:spPr>
          <a:xfrm>
            <a:off x="4767559" y="3043934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Правила грамматики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3BEECDA-1369-B62C-B163-187CEA76451C}"/>
              </a:ext>
            </a:extLst>
          </p:cNvPr>
          <p:cNvSpPr txBox="1"/>
          <p:nvPr/>
        </p:nvSpPr>
        <p:spPr>
          <a:xfrm>
            <a:off x="5220759" y="6133196"/>
            <a:ext cx="1466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Any-</a:t>
            </a:r>
            <a:r>
              <a:rPr lang="ru-RU" i="1" dirty="0"/>
              <a:t>область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0D7AC8C-CFB6-E3B8-4C5E-4E7D418EC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4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414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53FD14-4FBD-DD6A-D611-745540A4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295"/>
            <a:ext cx="10515600" cy="1325563"/>
          </a:xfrm>
        </p:spPr>
        <p:txBody>
          <a:bodyPr/>
          <a:lstStyle/>
          <a:p>
            <a:r>
              <a:rPr lang="ru-RU" dirty="0"/>
              <a:t>Легковесные грамматики языка </a:t>
            </a:r>
            <a:r>
              <a:rPr lang="en-US" dirty="0"/>
              <a:t>TypeScript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7B6CC8-5A67-C2D7-D82B-07B7E763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64682"/>
            <a:ext cx="6273420" cy="1173973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3E6AD7-CE31-3DE3-A80B-2D693DC56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133225"/>
            <a:ext cx="6266622" cy="1633480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C461D95-104A-27E5-93EC-D720650016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9741"/>
          <a:stretch>
            <a:fillRect/>
          </a:stretch>
        </p:blipFill>
        <p:spPr>
          <a:xfrm>
            <a:off x="838200" y="2365622"/>
            <a:ext cx="6273421" cy="1211392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28A1285-2CF8-2F2B-A786-AAB0CCAE9D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132632"/>
            <a:ext cx="6273421" cy="1109706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F146339-1E16-43F5-9389-6E5C465D1160}"/>
              </a:ext>
            </a:extLst>
          </p:cNvPr>
          <p:cNvSpPr txBox="1"/>
          <p:nvPr/>
        </p:nvSpPr>
        <p:spPr>
          <a:xfrm>
            <a:off x="8453554" y="2161693"/>
            <a:ext cx="2287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Структурный стиль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7CF78-ADA3-0642-362A-442C18E52C3D}"/>
              </a:ext>
            </a:extLst>
          </p:cNvPr>
          <p:cNvSpPr txBox="1"/>
          <p:nvPr/>
        </p:nvSpPr>
        <p:spPr>
          <a:xfrm>
            <a:off x="8453554" y="5133225"/>
            <a:ext cx="2002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Фабричный стиль</a:t>
            </a:r>
          </a:p>
        </p:txBody>
      </p:sp>
      <p:sp>
        <p:nvSpPr>
          <p:cNvPr id="13" name="Правая фигурная скобка 12">
            <a:extLst>
              <a:ext uri="{FF2B5EF4-FFF2-40B4-BE49-F238E27FC236}">
                <a16:creationId xmlns:a16="http://schemas.microsoft.com/office/drawing/2014/main" id="{8B8D5DE1-7BC5-8F47-A572-F00A33F026C4}"/>
              </a:ext>
            </a:extLst>
          </p:cNvPr>
          <p:cNvSpPr/>
          <p:nvPr/>
        </p:nvSpPr>
        <p:spPr>
          <a:xfrm>
            <a:off x="7894864" y="1115705"/>
            <a:ext cx="558690" cy="2461309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ая фигурная скобка 13">
            <a:extLst>
              <a:ext uri="{FF2B5EF4-FFF2-40B4-BE49-F238E27FC236}">
                <a16:creationId xmlns:a16="http://schemas.microsoft.com/office/drawing/2014/main" id="{213A3860-948E-4011-227C-59A65077462B}"/>
              </a:ext>
            </a:extLst>
          </p:cNvPr>
          <p:cNvSpPr/>
          <p:nvPr/>
        </p:nvSpPr>
        <p:spPr>
          <a:xfrm>
            <a:off x="7894864" y="3864682"/>
            <a:ext cx="558690" cy="2902023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7417BD1-6201-FE3C-F137-9E883D0D5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5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771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228245-970B-3479-A8A2-54B864E18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Расширения </a:t>
            </a:r>
            <a:r>
              <a:rPr lang="en-US" dirty="0"/>
              <a:t>LanD: </a:t>
            </a:r>
            <a:r>
              <a:rPr lang="ru-RU" dirty="0"/>
              <a:t>балансировка скобок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BBC18C5-E714-6A97-3E49-9D85D3E06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515" y="1534565"/>
            <a:ext cx="5529731" cy="2244072"/>
          </a:xfr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A9B4E8-8286-B47E-3304-6FE8BB067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16" y="4491787"/>
            <a:ext cx="5529731" cy="1200069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EB934C-0680-93D1-A85C-B3FB28208C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357" y="1534564"/>
            <a:ext cx="5640798" cy="2921561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9210816-6581-A377-B68D-1E6C85041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4357" y="4606175"/>
            <a:ext cx="5640798" cy="1625772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F38220-C5BF-9306-F2A8-1824BD4A4736}"/>
              </a:ext>
            </a:extLst>
          </p:cNvPr>
          <p:cNvSpPr txBox="1"/>
          <p:nvPr/>
        </p:nvSpPr>
        <p:spPr>
          <a:xfrm>
            <a:off x="1042200" y="3820689"/>
            <a:ext cx="4064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Пример кода со скобками</a:t>
            </a:r>
            <a:r>
              <a:rPr lang="en-US" i="1" dirty="0"/>
              <a:t> </a:t>
            </a:r>
            <a:r>
              <a:rPr lang="ru-RU" i="1" dirty="0"/>
              <a:t>на </a:t>
            </a:r>
            <a:r>
              <a:rPr lang="en-US" i="1" dirty="0"/>
              <a:t>TypeScript</a:t>
            </a:r>
            <a:endParaRPr lang="ru-RU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70E818-BB02-D26C-9E02-8DA6AC0E6F71}"/>
              </a:ext>
            </a:extLst>
          </p:cNvPr>
          <p:cNvSpPr txBox="1"/>
          <p:nvPr/>
        </p:nvSpPr>
        <p:spPr>
          <a:xfrm>
            <a:off x="2178025" y="5691856"/>
            <a:ext cx="179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Синтаксис </a:t>
            </a:r>
            <a:r>
              <a:rPr lang="en-US" i="1" dirty="0"/>
              <a:t>LanD</a:t>
            </a:r>
            <a:endParaRPr lang="ru-RU" i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AC4FAB-C6A3-1DD4-1EB3-C0311A629A36}"/>
              </a:ext>
            </a:extLst>
          </p:cNvPr>
          <p:cNvSpPr txBox="1"/>
          <p:nvPr/>
        </p:nvSpPr>
        <p:spPr>
          <a:xfrm>
            <a:off x="7086521" y="6231947"/>
            <a:ext cx="3496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Изменения в алгоритме разбора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B192BB0-765B-412F-6411-880C0F24B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6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47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3823AC-7087-E84D-84E3-23D34A35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Расширения </a:t>
            </a:r>
            <a:r>
              <a:rPr lang="en-US" dirty="0"/>
              <a:t>LanD: AnyAvoid(k)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C024687-0499-8AB3-D4F1-0F3460444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3795" y="1508995"/>
            <a:ext cx="3938904" cy="2538870"/>
          </a:xfr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D2A94D-484B-2862-45FC-C4E45FDF2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222" y="1451172"/>
            <a:ext cx="5063983" cy="2596693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FEEC222-A513-500C-DEAB-B126161A0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222" y="4174827"/>
            <a:ext cx="5063983" cy="2091467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D4F1DC0-25F2-CD4F-000B-640A6441C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873770"/>
            <a:ext cx="4554751" cy="715277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91B8098-049A-C142-5AC1-502C477BEE00}"/>
              </a:ext>
            </a:extLst>
          </p:cNvPr>
          <p:cNvSpPr txBox="1"/>
          <p:nvPr/>
        </p:nvSpPr>
        <p:spPr>
          <a:xfrm>
            <a:off x="1716953" y="4047865"/>
            <a:ext cx="2797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Пример кода на </a:t>
            </a:r>
            <a:r>
              <a:rPr lang="en-US" i="1" dirty="0"/>
              <a:t>TypeScript</a:t>
            </a:r>
            <a:endParaRPr lang="ru-RU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27B6FD-C008-8066-B18A-7851E53F0251}"/>
              </a:ext>
            </a:extLst>
          </p:cNvPr>
          <p:cNvSpPr txBox="1"/>
          <p:nvPr/>
        </p:nvSpPr>
        <p:spPr>
          <a:xfrm>
            <a:off x="1929192" y="5589047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Правило грамматики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41771D-63AA-F3D8-5A02-AD49931FB148}"/>
              </a:ext>
            </a:extLst>
          </p:cNvPr>
          <p:cNvSpPr txBox="1"/>
          <p:nvPr/>
        </p:nvSpPr>
        <p:spPr>
          <a:xfrm>
            <a:off x="6454033" y="6308209"/>
            <a:ext cx="398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Изменения в алгоритме пропуска </a:t>
            </a:r>
            <a:r>
              <a:rPr lang="en-US" i="1" dirty="0"/>
              <a:t>Any</a:t>
            </a:r>
            <a:endParaRPr lang="ru-RU" i="1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90A1DC5-8574-C46F-69E7-1C2BA421F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7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6914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1E0E5-02F5-2568-1F8D-D185D647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 соответствия</a:t>
            </a:r>
            <a:r>
              <a:rPr lang="en-US" dirty="0"/>
              <a:t>: </a:t>
            </a:r>
            <a:r>
              <a:rPr lang="ru-RU" dirty="0"/>
              <a:t>алгоритм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FB19CA-40BC-17D5-178B-CA3861C4C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Нормализация идентификаторов</a:t>
            </a:r>
          </a:p>
          <a:p>
            <a:r>
              <a:rPr lang="ru-RU" dirty="0"/>
              <a:t>Поиск по паре «родитель + поле»</a:t>
            </a:r>
          </a:p>
          <a:p>
            <a:r>
              <a:rPr lang="ru-RU" dirty="0"/>
              <a:t>Если точного совпадения нет — поиск по имени поля</a:t>
            </a:r>
          </a:p>
          <a:p>
            <a:r>
              <a:rPr lang="ru-RU" dirty="0"/>
              <a:t>Ранжирование по близости контекста</a:t>
            </a:r>
          </a:p>
          <a:p>
            <a:pPr lvl="1"/>
            <a:r>
              <a:rPr lang="ru-RU" dirty="0"/>
              <a:t>для классового стиля — имя класса</a:t>
            </a:r>
          </a:p>
          <a:p>
            <a:pPr lvl="1"/>
            <a:r>
              <a:rPr lang="ru-RU" dirty="0"/>
              <a:t>для объектного стиля — имя верхнего свойства, например </a:t>
            </a:r>
            <a:r>
              <a:rPr lang="ru-RU" dirty="0" err="1"/>
              <a:t>Query</a:t>
            </a:r>
            <a:r>
              <a:rPr lang="ru-RU" dirty="0"/>
              <a:t>, User</a:t>
            </a:r>
          </a:p>
          <a:p>
            <a:pPr lvl="1"/>
            <a:r>
              <a:rPr lang="ru-RU" dirty="0"/>
              <a:t>путь вложенных свойств, например </a:t>
            </a:r>
            <a:r>
              <a:rPr lang="ru-RU" dirty="0" err="1"/>
              <a:t>resolvers</a:t>
            </a:r>
            <a:r>
              <a:rPr lang="ru-RU" dirty="0"/>
              <a:t> → </a:t>
            </a:r>
            <a:r>
              <a:rPr lang="ru-RU" dirty="0" err="1"/>
              <a:t>Query</a:t>
            </a:r>
            <a:r>
              <a:rPr lang="ru-RU" dirty="0"/>
              <a:t> → </a:t>
            </a:r>
            <a:r>
              <a:rPr lang="ru-RU" dirty="0" err="1"/>
              <a:t>user</a:t>
            </a:r>
            <a:endParaRPr lang="ru-RU" dirty="0"/>
          </a:p>
          <a:p>
            <a:pPr lvl="1"/>
            <a:r>
              <a:rPr lang="ru-RU" dirty="0"/>
              <a:t>для фабричного стиля — путь внутри объекта, возвращаемого функцией</a:t>
            </a:r>
          </a:p>
          <a:p>
            <a:r>
              <a:rPr lang="ru-RU" dirty="0"/>
              <a:t>Неуверенные связи не фиксируются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7BDA9E-1A9E-355C-B18B-1EFCEEF7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8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31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04D4A-7E7C-09E2-28C6-0E0070AC4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Установка соответствия: пример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B357496-797F-6FCD-0051-CB9650F2F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02019"/>
            <a:ext cx="10515600" cy="3806664"/>
          </a:xfr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333A15-16CE-CB89-D5B6-94AB2E9A6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457" y="1344683"/>
            <a:ext cx="3107950" cy="5357673"/>
          </a:xfrm>
          <a:prstGeom prst="rect">
            <a:avLst/>
          </a:prstGeom>
          <a:ln w="635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0B07082-EFE9-0B35-418F-D3BA090A8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4AD-C7A8-403E-B305-4F7D8DED152B}" type="slidenum">
              <a:rPr lang="ru-RU" sz="1600" smtClean="0"/>
              <a:pPr/>
              <a:t>9</a:t>
            </a:fld>
            <a:r>
              <a:rPr lang="ru-RU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853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</TotalTime>
  <Words>406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Кросс-языковая навигация между GraphQL и TypeScript на основе легковесных грамматик с Any  и расширений языка LanD</vt:lpstr>
      <vt:lpstr>Кросс-языковая навигация</vt:lpstr>
      <vt:lpstr>Применение легковесных грамматик</vt:lpstr>
      <vt:lpstr>Легковесные грамматики языка TypeScript: классовый стиль</vt:lpstr>
      <vt:lpstr>Легковесные грамматики языка TypeScript</vt:lpstr>
      <vt:lpstr>Расширения LanD: балансировка скобок</vt:lpstr>
      <vt:lpstr>Расширения LanD: AnyAvoid(k)</vt:lpstr>
      <vt:lpstr>Установка соответствия: алгоритм </vt:lpstr>
      <vt:lpstr>Установка соответствия: пример</vt:lpstr>
      <vt:lpstr>Полученные результаты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House M.D.</dc:creator>
  <cp:lastModifiedBy>House M.D.</cp:lastModifiedBy>
  <cp:revision>92</cp:revision>
  <dcterms:created xsi:type="dcterms:W3CDTF">2025-04-14T16:16:56Z</dcterms:created>
  <dcterms:modified xsi:type="dcterms:W3CDTF">2026-04-16T09:21:36Z</dcterms:modified>
</cp:coreProperties>
</file>