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8"/>
  </p:notesMasterIdLst>
  <p:sldIdLst>
    <p:sldId id="257" r:id="rId2"/>
    <p:sldId id="262" r:id="rId3"/>
    <p:sldId id="269" r:id="rId4"/>
    <p:sldId id="287" r:id="rId5"/>
    <p:sldId id="288" r:id="rId6"/>
    <p:sldId id="289" r:id="rId7"/>
    <p:sldId id="291" r:id="rId8"/>
    <p:sldId id="292" r:id="rId9"/>
    <p:sldId id="290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4" r:id="rId18"/>
    <p:sldId id="305" r:id="rId19"/>
    <p:sldId id="306" r:id="rId20"/>
    <p:sldId id="307" r:id="rId21"/>
    <p:sldId id="308" r:id="rId22"/>
    <p:sldId id="309" r:id="rId23"/>
    <p:sldId id="300" r:id="rId24"/>
    <p:sldId id="301" r:id="rId25"/>
    <p:sldId id="302" r:id="rId26"/>
    <p:sldId id="303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Segoe UI" panose="020B0502040204020203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242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3929" userDrawn="1">
          <p15:clr>
            <a:srgbClr val="A4A3A4"/>
          </p15:clr>
        </p15:guide>
        <p15:guide id="6" orient="horz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2B8"/>
    <a:srgbClr val="F89B7B"/>
    <a:srgbClr val="96CC99"/>
    <a:srgbClr val="FFC85A"/>
    <a:srgbClr val="FFD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6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16" y="704"/>
      </p:cViewPr>
      <p:guideLst>
        <p:guide pos="7242"/>
        <p:guide orient="horz" pos="754"/>
        <p:guide orient="horz" pos="3929"/>
        <p:guide orient="horz"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BA602-0E5E-4CCE-BBD9-777A0B4AB306}" type="datetimeFigureOut">
              <a:rPr lang="zh-CN" altLang="en-US" smtClean="0"/>
              <a:t>2026/4/16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7969D-9E66-4D69-B2DE-38DB47245A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0D3840-69CB-41F3-A109-A61C95F428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5号-简雅黑" panose="00000500000000000000" pitchFamily="2" charset="-122"/>
                <a:ea typeface="字魂105号-简雅黑" panose="00000500000000000000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174774" cy="17728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832" y="4631246"/>
            <a:ext cx="4270168" cy="22267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28" y="5435126"/>
            <a:ext cx="344989" cy="35611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352194"/>
            <a:ext cx="1144748" cy="17244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1524592"/>
            <a:ext cx="345519" cy="35611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6" y="879163"/>
            <a:ext cx="833003" cy="28270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2866152"/>
            <a:ext cx="271331" cy="27133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79" y="5978837"/>
            <a:ext cx="280346" cy="26578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417" y="6066560"/>
            <a:ext cx="463867" cy="35611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97" y="880244"/>
            <a:ext cx="376880" cy="38844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240" y="4087124"/>
            <a:ext cx="2973759" cy="277209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 userDrawn="1"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279" y="0"/>
            <a:ext cx="1015720" cy="670508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509" y="6032481"/>
            <a:ext cx="417541" cy="424276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3907233"/>
            <a:ext cx="428625" cy="42862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205" y="3277102"/>
            <a:ext cx="486074" cy="30379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279" y="2195086"/>
            <a:ext cx="455780" cy="47048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276" y="5558234"/>
            <a:ext cx="853880" cy="514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9825787" y="4013"/>
            <a:ext cx="2370223" cy="23621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01" b="6601"/>
          <a:stretch>
            <a:fillRect/>
          </a:stretch>
        </p:blipFill>
        <p:spPr>
          <a:xfrm rot="16200000" flipH="1" flipV="1">
            <a:off x="-469234" y="3898232"/>
            <a:ext cx="3429002" cy="249053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6" y="148280"/>
            <a:ext cx="344989" cy="3561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2" y="4877718"/>
            <a:ext cx="280346" cy="26578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63" y="6234362"/>
            <a:ext cx="463867" cy="3561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012" y="184376"/>
            <a:ext cx="323728" cy="3289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298" y="6134100"/>
            <a:ext cx="356041" cy="3669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49453" y="0"/>
            <a:ext cx="2042546" cy="166502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01" b="6601"/>
          <a:stretch>
            <a:fillRect/>
          </a:stretch>
        </p:blipFill>
        <p:spPr>
          <a:xfrm flipH="1">
            <a:off x="-1" y="4858161"/>
            <a:ext cx="3835021" cy="19998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726" y="6249348"/>
            <a:ext cx="344989" cy="35611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1524592"/>
            <a:ext cx="345519" cy="3561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79" y="5978837"/>
            <a:ext cx="280346" cy="26578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417" y="6066560"/>
            <a:ext cx="463867" cy="3561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434" y="184376"/>
            <a:ext cx="417541" cy="42427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39" y="1524592"/>
            <a:ext cx="486074" cy="303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05625" cy="56292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240" y="4087124"/>
            <a:ext cx="2973759" cy="277209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3907233"/>
            <a:ext cx="428625" cy="4286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352194"/>
            <a:ext cx="1144748" cy="17244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932" y="3821268"/>
            <a:ext cx="853880" cy="514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64" y="4895589"/>
            <a:ext cx="345519" cy="35611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626" y="124385"/>
            <a:ext cx="486074" cy="3037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33" y="6235700"/>
            <a:ext cx="455780" cy="470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978090" cy="1028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6" y="253289"/>
            <a:ext cx="842088" cy="12685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279" y="0"/>
            <a:ext cx="1015720" cy="67050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6" y="879163"/>
            <a:ext cx="833003" cy="2827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2866152"/>
            <a:ext cx="271331" cy="271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842" y="5237196"/>
            <a:ext cx="3108158" cy="1620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761" y="6327704"/>
            <a:ext cx="417541" cy="4242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960" y="5721110"/>
            <a:ext cx="853880" cy="5145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6047598"/>
            <a:ext cx="345519" cy="35611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55" y="4691443"/>
            <a:ext cx="486074" cy="30379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18" y="478889"/>
            <a:ext cx="286822" cy="28682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258" y="6382297"/>
            <a:ext cx="280346" cy="2657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54" y="5801139"/>
            <a:ext cx="463867" cy="3561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174774" cy="17728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832" y="4631246"/>
            <a:ext cx="4270168" cy="22267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352194"/>
            <a:ext cx="1144748" cy="1724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6" y="879163"/>
            <a:ext cx="833003" cy="2827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2866152"/>
            <a:ext cx="271331" cy="2713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97" y="880244"/>
            <a:ext cx="376880" cy="3884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279" y="0"/>
            <a:ext cx="1015720" cy="67050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509" y="6032481"/>
            <a:ext cx="417541" cy="42427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276" y="5558234"/>
            <a:ext cx="853880" cy="51459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126" y="167086"/>
            <a:ext cx="185108" cy="1851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1" y="5161915"/>
            <a:ext cx="1820778" cy="16973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49453" y="0"/>
            <a:ext cx="2042546" cy="16650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01" b="6601"/>
          <a:stretch>
            <a:fillRect/>
          </a:stretch>
        </p:blipFill>
        <p:spPr>
          <a:xfrm flipH="1">
            <a:off x="-1" y="4858161"/>
            <a:ext cx="3835021" cy="19998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90" y="184376"/>
            <a:ext cx="344989" cy="3561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79" y="5978837"/>
            <a:ext cx="280346" cy="26578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417" y="6066560"/>
            <a:ext cx="463867" cy="3561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434" y="184376"/>
            <a:ext cx="417541" cy="4242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900" y="5030695"/>
            <a:ext cx="262439" cy="2624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61940" cy="10286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58272" y="256811"/>
            <a:ext cx="711383" cy="1071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7" y="442161"/>
            <a:ext cx="833003" cy="2827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08" y="2312701"/>
            <a:ext cx="189868" cy="1898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745" y="6235700"/>
            <a:ext cx="376880" cy="3884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689" y="271869"/>
            <a:ext cx="417541" cy="4242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438" y="6146132"/>
            <a:ext cx="855167" cy="51536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encilGrayscale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244847"/>
            <a:ext cx="1736818" cy="1619036"/>
          </a:xfrm>
          <a:prstGeom prst="rect">
            <a:avLst/>
          </a:prstGeom>
        </p:spPr>
      </p:pic>
      <p:sp>
        <p:nvSpPr>
          <p:cNvPr id="14" name="流程图: 接点 13"/>
          <p:cNvSpPr/>
          <p:nvPr userDrawn="1"/>
        </p:nvSpPr>
        <p:spPr>
          <a:xfrm>
            <a:off x="10407600" y="6235700"/>
            <a:ext cx="216000" cy="21600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2" y="5528461"/>
            <a:ext cx="280346" cy="2657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01" y="6207078"/>
            <a:ext cx="463867" cy="3561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167" y="5498383"/>
            <a:ext cx="1459831" cy="13608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9825787" y="4013"/>
            <a:ext cx="2370223" cy="23621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01" b="6601"/>
          <a:stretch>
            <a:fillRect/>
          </a:stretch>
        </p:blipFill>
        <p:spPr>
          <a:xfrm rot="16200000" flipH="1" flipV="1">
            <a:off x="-469234" y="3898232"/>
            <a:ext cx="3429002" cy="249053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6" y="148280"/>
            <a:ext cx="344989" cy="3561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2" y="4877718"/>
            <a:ext cx="280346" cy="26578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63" y="6234362"/>
            <a:ext cx="463867" cy="3561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012" y="184376"/>
            <a:ext cx="323728" cy="328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900" y="5367163"/>
            <a:ext cx="262439" cy="26243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298" y="6134100"/>
            <a:ext cx="356041" cy="3669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" y="0"/>
            <a:ext cx="833003" cy="28270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3" y="1986989"/>
            <a:ext cx="271331" cy="271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167" y="5498383"/>
            <a:ext cx="1459831" cy="13608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720533" y="2497"/>
            <a:ext cx="1473960" cy="14689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01" b="6601"/>
          <a:stretch>
            <a:fillRect/>
          </a:stretch>
        </p:blipFill>
        <p:spPr>
          <a:xfrm rot="16200000" flipH="1" flipV="1">
            <a:off x="-318426" y="4849480"/>
            <a:ext cx="2326945" cy="16900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6" y="148280"/>
            <a:ext cx="344989" cy="3561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8" y="5498382"/>
            <a:ext cx="280346" cy="26578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55" y="6353602"/>
            <a:ext cx="463867" cy="3561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911" y="326339"/>
            <a:ext cx="323728" cy="328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900" y="5367163"/>
            <a:ext cx="262439" cy="2624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298" y="6134100"/>
            <a:ext cx="356041" cy="3669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" y="0"/>
            <a:ext cx="833003" cy="28270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3" y="1986989"/>
            <a:ext cx="271331" cy="27133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</a:defRPr>
            </a:lvl1pPr>
          </a:lstStyle>
          <a:p>
            <a:fld id="{5F27A8B7-2F41-4F1E-901F-C072F65DED5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5号-简雅黑" panose="00000500000000000000" pitchFamily="2" charset="-122"/>
          <a:ea typeface="字魂105号-简雅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1474236" y="2310846"/>
            <a:ext cx="8864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altLang="zh-CN" sz="4000" spc="100" noProof="0" dirty="0">
                <a:solidFill>
                  <a:schemeClr val="accent2"/>
                </a:solidFill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Методические особенности обучения работе  </a:t>
            </a:r>
            <a:r>
              <a:rPr lang="en-US" altLang="zh-CN" sz="4000" spc="100" noProof="0" dirty="0">
                <a:solidFill>
                  <a:schemeClr val="accent2"/>
                </a:solidFill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OC Astra Linux</a:t>
            </a:r>
            <a:endParaRPr kumimoji="0" lang="en-US" altLang="zh-CN" sz="4000" b="0" i="0" u="none" strike="noStrike" kern="1200" cap="none" spc="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43123" y="4018897"/>
            <a:ext cx="10311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Ковальчук А. А., Майер С. Ф.</a:t>
            </a:r>
            <a:b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</a:b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ФГАОУ ВО «Южный федеральный университет»</a:t>
            </a:r>
            <a:b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</a:b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Институт математик, механики и компьютерных наук им. И.И. </a:t>
            </a:r>
            <a:r>
              <a:rPr lang="ru-RU" altLang="zh-CN" sz="2000" spc="1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Воровича</a:t>
            </a:r>
            <a:endParaRPr kumimoji="0" lang="zh-CN" altLang="en-US" sz="2000" b="0" i="0" u="none" strike="noStrike" kern="1200" cap="none" spc="10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1524592"/>
            <a:ext cx="345519" cy="35611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2866152"/>
            <a:ext cx="271331" cy="271331"/>
          </a:xfrm>
          <a:prstGeom prst="rect">
            <a:avLst/>
          </a:prstGeom>
        </p:spPr>
      </p:pic>
      <p:sp>
        <p:nvSpPr>
          <p:cNvPr id="2" name="文本框 32">
            <a:extLst>
              <a:ext uri="{FF2B5EF4-FFF2-40B4-BE49-F238E27FC236}">
                <a16:creationId xmlns:a16="http://schemas.microsoft.com/office/drawing/2014/main" id="{E6F054A5-C9D3-4BB7-B539-7053C55346AF}"/>
              </a:ext>
            </a:extLst>
          </p:cNvPr>
          <p:cNvSpPr txBox="1"/>
          <p:nvPr/>
        </p:nvSpPr>
        <p:spPr>
          <a:xfrm>
            <a:off x="2957261" y="5395125"/>
            <a:ext cx="6582278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zh-CN" sz="2000" spc="1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Ростов</a:t>
            </a: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-на-Дону, 2026</a:t>
            </a:r>
            <a:endParaRPr kumimoji="0" lang="zh-CN" altLang="en-US" sz="2000" b="0" i="0" u="none" strike="noStrike" kern="1200" cap="none" spc="10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4" name="Рисунок 3" descr="Изображение выглядит как Графика, логотип, круг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56CB3DE-CED2-DEE6-EF42-0BA935881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44" y="563711"/>
            <a:ext cx="1832625" cy="1700544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линия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02031C9-7041-B260-A079-DE7CE10D65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44" y="346345"/>
            <a:ext cx="3202912" cy="2135275"/>
          </a:xfrm>
          <a:prstGeom prst="rect">
            <a:avLst/>
          </a:prstGeom>
        </p:spPr>
      </p:pic>
      <p:pic>
        <p:nvPicPr>
          <p:cNvPr id="8" name="Рисунок 7" descr="Изображение выглядит как Наушники, логотип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8A25291-586A-F2FB-A5EC-33C2198EFC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551" y="1040491"/>
            <a:ext cx="3550069" cy="9682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EE4C0-27DB-3D39-D6B3-8D714B267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D35D57CE-0305-C151-1A38-3D8B51CB4388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28486-ED00-16D5-513E-D239D6ADB151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Цифровая безопасность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ED95D1-02A0-B569-7F8B-446039A9FDB1}"/>
              </a:ext>
            </a:extLst>
          </p:cNvPr>
          <p:cNvSpPr txBox="1"/>
          <p:nvPr/>
        </p:nvSpPr>
        <p:spPr>
          <a:xfrm>
            <a:off x="1135283" y="1416831"/>
            <a:ext cx="10277355" cy="449353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dirty="0">
                <a:solidFill>
                  <a:srgbClr val="002060"/>
                </a:solidFill>
              </a:rPr>
              <a:t>Основные принципы, интегрированные в практические задания:</a:t>
            </a:r>
            <a:br>
              <a:rPr lang="ru-RU" sz="2600" dirty="0">
                <a:solidFill>
                  <a:srgbClr val="002060"/>
                </a:solidFill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</a:rPr>
              <a:t>Ключевые аспекты безопасности из учебного модуля:</a:t>
            </a:r>
            <a:endParaRPr lang="ru-RU" altLang="ru-RU" sz="2600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Надёжные пароли (длина, сложность, уникальность)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Права пользователя и администратора (минимальные привилегии)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Безопасная установка ПО (только из доверенных источников)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Распознавание подозрительных ссылок и сообщений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Создание резервных копий данных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dirty="0">
                <a:solidFill>
                  <a:srgbClr val="002060"/>
                </a:solidFill>
              </a:rPr>
              <a:t>Вопросы безопасности не изолированы, а включены непосредственно в практическую деятельность учащихся</a:t>
            </a:r>
            <a:br>
              <a:rPr lang="ru-RU" sz="2600" dirty="0">
                <a:solidFill>
                  <a:srgbClr val="002060"/>
                </a:solidFill>
              </a:rPr>
            </a:b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B988C1-1D78-3836-70A8-2C0D50FFA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06BDCD3-6A37-3872-F2E2-2A10233AE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7788EC-4134-D453-8032-603C05CF1F22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10/26</a:t>
            </a:r>
          </a:p>
        </p:txBody>
      </p:sp>
    </p:spTree>
    <p:extLst>
      <p:ext uri="{BB962C8B-B14F-4D97-AF65-F5344CB8AC3E}">
        <p14:creationId xmlns:p14="http://schemas.microsoft.com/office/powerpoint/2010/main" val="323622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71B8F-40AF-E6C4-AD63-D08BC8C97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572A540-6EE2-E30C-9337-9B00032821B5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556FFE-CB1E-3B85-DCE8-898BC53369FE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Лабораторная работа</a:t>
            </a:r>
            <a:b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Создание структуры папок и работа с файлами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281C5-C22D-D134-E46E-6E03C1914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00B72AE-EBC4-22C3-BFA8-7EFDD0958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текст, Шриф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4F58A9F-C9E9-A33D-0D40-222F9048D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1741"/>
            <a:ext cx="12192000" cy="4144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7D48DB-178C-0D72-6C1B-C2B5C1369DB9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11/26</a:t>
            </a:r>
          </a:p>
        </p:txBody>
      </p:sp>
    </p:spTree>
    <p:extLst>
      <p:ext uri="{BB962C8B-B14F-4D97-AF65-F5344CB8AC3E}">
        <p14:creationId xmlns:p14="http://schemas.microsoft.com/office/powerpoint/2010/main" val="2884537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84FD9-ACA5-86FE-7D52-24A414C0C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3ECF1929-2C50-7873-1179-3A1FA164B02B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1AD3B9-F99C-F2F3-77B8-208CF7212FD8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 принципы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19116D-A443-4FB2-E67B-4BA58141E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8172BB-48F7-D96C-388A-913F3876D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94C50F1-DDF6-64F5-4C50-4D175B346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780" y="1527743"/>
            <a:ext cx="10380440" cy="265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5526" rIns="0" bIns="93633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Практическая направленность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600" dirty="0"/>
              <a:t>Большая часть времени отводится практическим заданиям с подкреплением теории действиями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1" i="0" u="none" strike="noStrike" cap="none" normalizeH="0" baseline="0" dirty="0">
              <a:ln>
                <a:noFill/>
              </a:ln>
              <a:solidFill>
                <a:srgbClr val="0055AA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1947084-1CFC-B9E9-DF54-D08397417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0" y="2963495"/>
            <a:ext cx="9211235" cy="1558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2BBDB0-86C1-3F3C-76C0-FC418DF1F85F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12/26</a:t>
            </a:r>
          </a:p>
        </p:txBody>
      </p:sp>
    </p:spTree>
    <p:extLst>
      <p:ext uri="{BB962C8B-B14F-4D97-AF65-F5344CB8AC3E}">
        <p14:creationId xmlns:p14="http://schemas.microsoft.com/office/powerpoint/2010/main" val="534079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45F0-401A-216B-B3BE-70193E859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25A583C-A386-5BE7-4DD7-49D31FE6D38A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477DC5-2621-05BA-BFBE-FC3E00809D6D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 принципы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0C4C65-68C6-6A7F-076B-EFCC04B5A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4187CB5-A219-59E1-E8F8-CFB1B0CE5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17ABEC9-996E-8C76-FE76-DD5218B2F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780" y="1727798"/>
            <a:ext cx="10380440" cy="225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5526" rIns="0" bIns="93633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Наглядность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600" dirty="0"/>
              <a:t>Демонстрация действий учителем + пошаговые инструкции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1" i="0" u="none" strike="noStrike" cap="none" normalizeH="0" baseline="0" dirty="0">
              <a:ln>
                <a:noFill/>
              </a:ln>
              <a:solidFill>
                <a:srgbClr val="0055AA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9D20768-6627-19BE-7558-DA1F20B07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0" y="2963495"/>
            <a:ext cx="9211235" cy="155805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EE4AB21-D3F3-EE5B-1F98-9BF6962D2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79" y="2963495"/>
            <a:ext cx="9211235" cy="1558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7ECF7A-9D4E-9143-03B3-095519A64A4B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13/26</a:t>
            </a:r>
          </a:p>
        </p:txBody>
      </p:sp>
    </p:spTree>
    <p:extLst>
      <p:ext uri="{BB962C8B-B14F-4D97-AF65-F5344CB8AC3E}">
        <p14:creationId xmlns:p14="http://schemas.microsoft.com/office/powerpoint/2010/main" val="3360842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E43AC-27A2-6914-EC40-BE9820E1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B2040AD-04F4-8AB7-9B01-0A0D44B84D6C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77427-13CE-C84D-1BE7-C53F1C6D6978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 принципы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29EC8F-51DC-1D88-D5AC-001F840B3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62DA815-27A0-DAAC-2F76-FA3B4A63F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615989A-62C0-2DF6-63DD-8D7C260CB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780" y="1727796"/>
            <a:ext cx="10380440" cy="225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5526" rIns="0" bIns="93633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Доступность и поэтапность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Последовательное изучение материала от простого к сложному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1" i="0" u="none" strike="noStrike" cap="none" normalizeH="0" baseline="0" dirty="0">
              <a:ln>
                <a:noFill/>
              </a:ln>
              <a:solidFill>
                <a:srgbClr val="0055AA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7EC1A17-24F0-C8AC-215E-FE57D8392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0" y="2963495"/>
            <a:ext cx="9211235" cy="1558057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C7AAE4A-1C43-AD0C-A9F5-1021D0F6D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93" y="134307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A64DF0A-4E0E-8858-BD72-77F6D60D0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79" y="3003822"/>
            <a:ext cx="9211235" cy="1558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32E88E-71DA-0CCF-FBAA-419A273D07E5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14/26</a:t>
            </a:r>
          </a:p>
        </p:txBody>
      </p:sp>
    </p:spTree>
    <p:extLst>
      <p:ext uri="{BB962C8B-B14F-4D97-AF65-F5344CB8AC3E}">
        <p14:creationId xmlns:p14="http://schemas.microsoft.com/office/powerpoint/2010/main" val="146249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7F772-5BEC-E9D6-64F7-BCAAD28E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7B9106F9-FA60-D56E-342F-92B2412CAD3F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69534B-6D40-C0F3-C59C-A171617DD959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 принципы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A95819-4217-159F-BD65-C0581DB97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73E662-7304-74B5-7A7D-9DA83E24B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9757C74-D2D1-E577-7C12-BF50BD80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780" y="1727798"/>
            <a:ext cx="10380440" cy="225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5526" rIns="0" bIns="93633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Активная учебная деятельность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Анализ ошибок, взаимопроверка, самооценка</a:t>
            </a:r>
            <a:b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1" i="0" u="none" strike="noStrike" cap="none" normalizeH="0" baseline="0" dirty="0">
              <a:ln>
                <a:noFill/>
              </a:ln>
              <a:solidFill>
                <a:srgbClr val="0055AA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7899CFA-C661-D5E4-B164-CEF6F19FD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0" y="2963495"/>
            <a:ext cx="9211235" cy="155805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1BCC417-AD80-823A-2098-334F29677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79" y="2963494"/>
            <a:ext cx="9211235" cy="1558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643FBA-A276-7286-8502-424290A99635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15/26</a:t>
            </a:r>
          </a:p>
        </p:txBody>
      </p:sp>
    </p:spTree>
    <p:extLst>
      <p:ext uri="{BB962C8B-B14F-4D97-AF65-F5344CB8AC3E}">
        <p14:creationId xmlns:p14="http://schemas.microsoft.com/office/powerpoint/2010/main" val="2314588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C14CC-7C0B-F8E2-AB44-731A7355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112F4DE-6DB2-5CA4-517E-456C03EE21E7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6AF28C-8A01-C9F9-D66D-C5B6DE5B7304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Образовательные результаты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27A92A-DA67-5161-165F-7D4790D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A16A767-20C3-1F52-12D5-01CA781C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2BB46-786B-4281-AA72-798C484E4B2C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16/26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F900E88-6082-4825-83C3-65DCE40A4ABB}"/>
              </a:ext>
            </a:extLst>
          </p:cNvPr>
          <p:cNvSpPr/>
          <p:nvPr/>
        </p:nvSpPr>
        <p:spPr>
          <a:xfrm>
            <a:off x="36535" y="2018664"/>
            <a:ext cx="3908121" cy="33203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9438D-582D-C3B5-5930-BF986BF19ECD}"/>
              </a:ext>
            </a:extLst>
          </p:cNvPr>
          <p:cNvSpPr txBox="1"/>
          <p:nvPr/>
        </p:nvSpPr>
        <p:spPr>
          <a:xfrm>
            <a:off x="233819" y="2233877"/>
            <a:ext cx="35135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Предметные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Понимание назначения ОС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ru-RU" sz="20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Навыки работы с </a:t>
            </a:r>
            <a:r>
              <a:rPr kumimoji="0" lang="en-US" altLang="ru-RU" sz="20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Astr</a:t>
            </a:r>
            <a:r>
              <a:rPr lang="en-US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a Linux</a:t>
            </a:r>
            <a:br>
              <a:rPr lang="en-US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Файловая система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ru-RU" sz="20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Базовые настройки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Командная строка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ru-RU" sz="20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Цифровая безопасность</a:t>
            </a:r>
            <a:endParaRPr kumimoji="0" lang="ru-RU" altLang="ru-RU" sz="2000" i="0" u="none" strike="noStrike" cap="none" normalizeH="0" baseline="0" dirty="0">
              <a:ln>
                <a:noFill/>
              </a:ln>
              <a:solidFill>
                <a:srgbClr val="0055AA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C41D28E-4395-0CF8-4C7E-4E26BEF420D3}"/>
              </a:ext>
            </a:extLst>
          </p:cNvPr>
          <p:cNvSpPr/>
          <p:nvPr/>
        </p:nvSpPr>
        <p:spPr>
          <a:xfrm>
            <a:off x="4141939" y="1995375"/>
            <a:ext cx="3908121" cy="33203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EB5BB-85B2-01EF-911C-22E7E9CD0C42}"/>
              </a:ext>
            </a:extLst>
          </p:cNvPr>
          <p:cNvSpPr txBox="1"/>
          <p:nvPr/>
        </p:nvSpPr>
        <p:spPr>
          <a:xfrm>
            <a:off x="4339223" y="2233877"/>
            <a:ext cx="351355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0055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Метап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редметные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Работа по алгоритму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Планирование деятельности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Контроль и оценка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Анализ ошибок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Коммуникативные навыки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B1B884DA-D343-435C-3CEE-8E496D735333}"/>
              </a:ext>
            </a:extLst>
          </p:cNvPr>
          <p:cNvSpPr/>
          <p:nvPr/>
        </p:nvSpPr>
        <p:spPr>
          <a:xfrm>
            <a:off x="8247344" y="2018664"/>
            <a:ext cx="3908121" cy="33203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C3E99D-41FF-8488-ECDA-A490E5C22C70}"/>
              </a:ext>
            </a:extLst>
          </p:cNvPr>
          <p:cNvSpPr txBox="1"/>
          <p:nvPr/>
        </p:nvSpPr>
        <p:spPr>
          <a:xfrm>
            <a:off x="8444628" y="2224393"/>
            <a:ext cx="37473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Личностные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Ответственное отношение к цифровым технологиям</a:t>
            </a:r>
            <a:endParaRPr lang="ru-RU" altLang="ru-RU" sz="2000" dirty="0">
              <a:solidFill>
                <a:srgbClr val="0055A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Интерес к информационным системам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Уверенность в компьютерных навыках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Информационная культура</a:t>
            </a:r>
          </a:p>
        </p:txBody>
      </p:sp>
    </p:spTree>
    <p:extLst>
      <p:ext uri="{BB962C8B-B14F-4D97-AF65-F5344CB8AC3E}">
        <p14:creationId xmlns:p14="http://schemas.microsoft.com/office/powerpoint/2010/main" val="1617869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E8A40-0D3E-9826-C7A4-EB738C424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7FDACB4-ED5D-A361-37F0-A27DFDDB4035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87D4BD-3F1A-3267-18F0-D0A5FF6C5FD2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МАОУ г. </a:t>
            </a:r>
            <a:r>
              <a:rPr lang="ru-RU" sz="3600" b="1" dirty="0" err="1">
                <a:solidFill>
                  <a:srgbClr val="002060"/>
                </a:solidFill>
              </a:rPr>
              <a:t>Ростова</a:t>
            </a:r>
            <a:r>
              <a:rPr lang="ru-RU" sz="3600" b="1" dirty="0">
                <a:solidFill>
                  <a:srgbClr val="002060"/>
                </a:solidFill>
              </a:rPr>
              <a:t>-на-Дону «Школа №72»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CF4C9A-E80A-2342-DE8D-D5E59F1F4CA3}"/>
              </a:ext>
            </a:extLst>
          </p:cNvPr>
          <p:cNvSpPr txBox="1"/>
          <p:nvPr/>
        </p:nvSpPr>
        <p:spPr>
          <a:xfrm>
            <a:off x="1043661" y="2182505"/>
            <a:ext cx="10277355" cy="249299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Педагогический эксперимент с 48 учащимися 8 классов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Группа 1: 15 человек (31%)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Полный учебный модуль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Уровень освоения: 87%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Среднее время выполнения практических заданий: 28 мин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Успешное выполнение итоговой работы: 93%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C3C043-3087-DCAC-0F9B-AFBC410D8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4D676A-0D64-0BD6-6D9C-04AB7B8AD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9438B1E-986D-846D-DFDD-622BBF738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A04B3D5-2BB7-F203-79BA-0F1D4271B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74EA35-E3E1-B1F4-C40F-AD01E0B5E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A81D01B-D2A5-5560-2A42-A114336D4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F90CD8F-9490-32C7-8319-A4B952901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E6A27F-345A-D34A-020A-F81F56580696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17/26</a:t>
            </a:r>
          </a:p>
        </p:txBody>
      </p:sp>
    </p:spTree>
    <p:extLst>
      <p:ext uri="{BB962C8B-B14F-4D97-AF65-F5344CB8AC3E}">
        <p14:creationId xmlns:p14="http://schemas.microsoft.com/office/powerpoint/2010/main" val="2866869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279A9-ED04-0DD3-5516-F49D820EF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815133D0-F5B0-FFE9-AD73-FACCFF95B4E2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0F652C-E910-0E18-1E1D-850DB78E5A10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МАОУ г. </a:t>
            </a:r>
            <a:r>
              <a:rPr lang="ru-RU" sz="3600" b="1" dirty="0" err="1">
                <a:solidFill>
                  <a:srgbClr val="002060"/>
                </a:solidFill>
              </a:rPr>
              <a:t>Ростова</a:t>
            </a:r>
            <a:r>
              <a:rPr lang="ru-RU" sz="3600" b="1" dirty="0">
                <a:solidFill>
                  <a:srgbClr val="002060"/>
                </a:solidFill>
              </a:rPr>
              <a:t>-на-Дону «Школа №72»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A0F44A-A857-17A6-35A7-959C8C103E31}"/>
              </a:ext>
            </a:extLst>
          </p:cNvPr>
          <p:cNvSpPr txBox="1"/>
          <p:nvPr/>
        </p:nvSpPr>
        <p:spPr>
          <a:xfrm>
            <a:off x="1043661" y="2182505"/>
            <a:ext cx="10277355" cy="249299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Педагогический эксперимент с 48 учащимися 8 классов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Группа 2: 13 человек (27%)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Акцент на интерфейс и файловую систему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Уровень освоения: 76%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Среднее время выполнения практических заданий: 35 мин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Успешное выполнение итоговой работы: 85%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5B13DB-EAB2-F4F2-6957-5259501F8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53B4AEF-B14C-1D37-F1D9-8425FB5B6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1F88098-6F81-0D35-48C9-6B9D1F66F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F3CC262-0B8C-CF63-2C93-E6AEC25E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1D23CC2-3D23-BE34-539B-3B5B18F9E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6BB3840-846C-8647-87DF-27B7E6019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0811C070-1EC8-9C15-6D34-B2DEE2C5C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D01ED-7B4B-14DD-32B0-A7D0E7165846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18/26</a:t>
            </a:r>
          </a:p>
        </p:txBody>
      </p:sp>
    </p:spTree>
    <p:extLst>
      <p:ext uri="{BB962C8B-B14F-4D97-AF65-F5344CB8AC3E}">
        <p14:creationId xmlns:p14="http://schemas.microsoft.com/office/powerpoint/2010/main" val="2037042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5E674-D722-9354-B5B2-D022620D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A672A17-7026-BA38-4E90-8E4017309B49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927F3-8598-85A7-E11D-BCFD2374988F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МАОУ г. </a:t>
            </a:r>
            <a:r>
              <a:rPr lang="ru-RU" sz="3600" b="1" dirty="0" err="1">
                <a:solidFill>
                  <a:srgbClr val="002060"/>
                </a:solidFill>
              </a:rPr>
              <a:t>Ростова</a:t>
            </a:r>
            <a:r>
              <a:rPr lang="ru-RU" sz="3600" b="1" dirty="0">
                <a:solidFill>
                  <a:srgbClr val="002060"/>
                </a:solidFill>
              </a:rPr>
              <a:t>-на-Дону «Школа №72»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FF8263-188C-BD0A-986A-42BC5B882598}"/>
              </a:ext>
            </a:extLst>
          </p:cNvPr>
          <p:cNvSpPr txBox="1"/>
          <p:nvPr/>
        </p:nvSpPr>
        <p:spPr>
          <a:xfrm>
            <a:off x="1043661" y="2182505"/>
            <a:ext cx="10277355" cy="249299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Педагогический эксперимент с 48 учащимися 8 классов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Группа 3: 12 человек (25%)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Акцент на цифровую безопасность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Уровень освоения: 82%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Среднее время выполнения практических заданий: 32 мин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Успешное выполнение итоговой работы: 88%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12EE5D-9614-9659-09DF-3EC733763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F03A4C-D6D9-E05A-F916-FD841B30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A481410-868B-644C-AF47-A69E955D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CC87019-958B-2DE1-4CB3-CD98917EC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CB322C8-CF5E-0F9B-4C26-47840DC78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4999680F-4352-20CA-C267-A5AC2C3DB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C08BCA5-AB0F-B08F-19ED-0223C9CDC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A353B-5808-B67F-2989-B9C36FAD883A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19/26</a:t>
            </a:r>
          </a:p>
        </p:txBody>
      </p:sp>
    </p:spTree>
    <p:extLst>
      <p:ext uri="{BB962C8B-B14F-4D97-AF65-F5344CB8AC3E}">
        <p14:creationId xmlns:p14="http://schemas.microsoft.com/office/powerpoint/2010/main" val="66437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0188AD2D-41FD-4CF5-E819-8745BACC1473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文本框 31"/>
          <p:cNvSpPr txBox="1"/>
          <p:nvPr/>
        </p:nvSpPr>
        <p:spPr>
          <a:xfrm>
            <a:off x="3575893" y="385248"/>
            <a:ext cx="5896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Актуальность исследования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563394" y="3505558"/>
            <a:ext cx="54845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/>
              <a:t>Недостаточное формирование навыков работы с альтернативными ОС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563394" y="3013741"/>
            <a:ext cx="2018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4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524224" y="1721079"/>
            <a:ext cx="4543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/>
              <a:t>Преобладание </a:t>
            </a:r>
            <a:r>
              <a:rPr lang="en" sz="2600" dirty="0"/>
              <a:t>Windows </a:t>
            </a:r>
            <a:r>
              <a:rPr lang="ru-RU" sz="2600" dirty="0"/>
              <a:t>в школьной практике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563394" y="1274549"/>
            <a:ext cx="2018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3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902451" y="1721079"/>
            <a:ext cx="42710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dirty="0"/>
              <a:t>Активная цифровизация образования и внедрение отечественного ПО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979157" y="1278054"/>
            <a:ext cx="2018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1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898625" y="3456766"/>
            <a:ext cx="411028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600" dirty="0"/>
              <a:t>Astra Linux </a:t>
            </a:r>
            <a:r>
              <a:rPr lang="ru-RU" sz="2600" dirty="0"/>
              <a:t>внедряется в образовательные организации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935614" y="3013741"/>
            <a:ext cx="2018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898625" y="5041190"/>
            <a:ext cx="9169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2400" b="1" dirty="0"/>
              <a:t>Цель работы</a:t>
            </a:r>
            <a:r>
              <a:rPr lang="ru-RU" sz="2400" dirty="0"/>
              <a:t>: разработка методических подходов для эффективного формирования базовых навыков работы с </a:t>
            </a:r>
            <a:r>
              <a:rPr lang="en" sz="2400" dirty="0"/>
              <a:t>Astra Linux </a:t>
            </a:r>
            <a:r>
              <a:rPr lang="ru-RU" sz="2400" dirty="0"/>
              <a:t>у школьников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07372-88C3-C32B-BF31-CC84D18543FC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2/26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1ED1C-F18E-0A87-8B49-B83BEDF87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C0385AC-4232-25D9-C88E-F4EC01225D3E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77078C-822D-30F5-0AD6-770FA6BAE9B9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МАОУ г. </a:t>
            </a:r>
            <a:r>
              <a:rPr lang="ru-RU" sz="3600" b="1" dirty="0" err="1">
                <a:solidFill>
                  <a:srgbClr val="002060"/>
                </a:solidFill>
              </a:rPr>
              <a:t>Ростова</a:t>
            </a:r>
            <a:r>
              <a:rPr lang="ru-RU" sz="3600" b="1" dirty="0">
                <a:solidFill>
                  <a:srgbClr val="002060"/>
                </a:solidFill>
              </a:rPr>
              <a:t>-на-Дону «Школа №72»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14F013-DBE5-6E0A-A9C5-DA4824B9B32E}"/>
              </a:ext>
            </a:extLst>
          </p:cNvPr>
          <p:cNvSpPr txBox="1"/>
          <p:nvPr/>
        </p:nvSpPr>
        <p:spPr>
          <a:xfrm>
            <a:off x="1043661" y="2182505"/>
            <a:ext cx="10277355" cy="249299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Педагогический эксперимент с 48 учащимися 8 классов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Группа 4: 8 человек (17%)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Контрольная группа (традиционная методика)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Уровень освоения: 60%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Среднее время выполнения практических заданий: 45 мин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✓ Успешное выполнение итоговой работы: 50%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3A5454-A102-324E-8A0E-5B236A3B2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D41479-726D-684D-3CCD-C8F3C6D9B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A2CE9F6-0767-3138-3854-8AC747554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F4D375B-6995-F92F-147F-83B03123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6FE4988-D3A1-EBA6-3F41-123ED3E64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29814CA-D980-24A9-594B-A39266D8C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D63C1FD1-5E89-C5E7-F991-F702393E3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945B8-C71D-A9C6-3CCA-51EA67F00CA6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20/26</a:t>
            </a:r>
          </a:p>
        </p:txBody>
      </p:sp>
    </p:spTree>
    <p:extLst>
      <p:ext uri="{BB962C8B-B14F-4D97-AF65-F5344CB8AC3E}">
        <p14:creationId xmlns:p14="http://schemas.microsoft.com/office/powerpoint/2010/main" val="321925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114A0-F0FD-4A29-E0D4-1B914E1ED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511113E-9D9A-A06B-0924-D2106CA567C4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2DF8AE-D97D-2D0D-FA75-F341335E8D06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общий вывод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A71EB-0A20-1039-9A81-779BD1021071}"/>
              </a:ext>
            </a:extLst>
          </p:cNvPr>
          <p:cNvSpPr txBox="1"/>
          <p:nvPr/>
        </p:nvSpPr>
        <p:spPr>
          <a:xfrm>
            <a:off x="1070194" y="1824609"/>
            <a:ext cx="10277355" cy="369331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Разработанный учебный модуль "Основы работы в ОС </a:t>
            </a:r>
            <a:r>
              <a:rPr lang="en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Astra Linux" </a:t>
            </a: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эффективно формирует цифровую грамотность школьников при переходе на отечественное ПО.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✓ Доказана эффективность методики в МАОУ школе №72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✓ Устранены основные проблемы учащихся при работе с </a:t>
            </a:r>
            <a:r>
              <a:rPr lang="en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Linux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✓ </a:t>
            </a: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Систематизированы методические подходы к обучению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✓ Цифровая безопасность органично включена в учебный процесс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EB7959-1CFD-C337-C079-B0EC30D11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294EB9A-E610-7E45-E046-37C0CE59D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1673767-AF60-22C7-8C58-B9A8005D9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43820D2D-0565-FBD2-52FB-01F79EC57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6BA96B6-E81D-65BD-C03C-1D5F44304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6BB22F6-174F-F151-FC68-5B248CF50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D5CC7D3E-4134-C58C-C4DB-5ADBC836F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4839C1-E7C7-6F53-B2CB-16424E4ADD0C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21/26</a:t>
            </a:r>
          </a:p>
        </p:txBody>
      </p:sp>
    </p:spTree>
    <p:extLst>
      <p:ext uri="{BB962C8B-B14F-4D97-AF65-F5344CB8AC3E}">
        <p14:creationId xmlns:p14="http://schemas.microsoft.com/office/powerpoint/2010/main" val="2519055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8BB88-03F0-3580-F53E-BAAB0784D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D454DA9-A725-3CE4-2CEF-C5DD24CBF9DE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064EC3-8A67-BB43-C9BD-4886A8D63A03}"/>
              </a:ext>
            </a:extLst>
          </p:cNvPr>
          <p:cNvSpPr txBox="1"/>
          <p:nvPr/>
        </p:nvSpPr>
        <p:spPr>
          <a:xfrm>
            <a:off x="0" y="423259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Результаты педагогического эксперимента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общий вывод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B42E29-05CE-EF89-216A-CCAB3E417252}"/>
              </a:ext>
            </a:extLst>
          </p:cNvPr>
          <p:cNvSpPr txBox="1"/>
          <p:nvPr/>
        </p:nvSpPr>
        <p:spPr>
          <a:xfrm>
            <a:off x="1070194" y="1824609"/>
            <a:ext cx="10277355" cy="329320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Практическая значимость: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Готовые материалы для внедрения в школы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Соответствие ФГОС и политике технологического суверенитета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Формирование универсальных цифровых навыков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Реализация модуля способствует не только освоению </a:t>
            </a:r>
            <a:r>
              <a:rPr lang="en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Astra Linux, </a:t>
            </a: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 и развитию ключевых компетенций для работы с любыми операционными системами.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CDBC9D-4914-D651-C3B4-DE7EC0070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C05E28D-FD0F-6066-0864-04AC3CE44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A2048CE-1C66-956B-3228-97E1DBF54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B547E254-9F6B-0468-C995-6B2A858DE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898F1DE-B910-919D-C269-BFC79F3D5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01880CC-ADFA-5F42-8B8E-8D5BF2775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96050997-C492-C220-3DF7-1DCA98756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AB1CE-A8E0-D4F3-83A3-18E572C178B4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22/26</a:t>
            </a:r>
          </a:p>
        </p:txBody>
      </p:sp>
    </p:spTree>
    <p:extLst>
      <p:ext uri="{BB962C8B-B14F-4D97-AF65-F5344CB8AC3E}">
        <p14:creationId xmlns:p14="http://schemas.microsoft.com/office/powerpoint/2010/main" val="2667442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1750-94D1-DC06-67F9-23F63B93F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82C28564-D026-1E0A-FA05-8F005BBEB8B1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7B8259-9F84-2BBE-5A0A-40E9F0B8789C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Ожидаемые результаты внедрения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1542B8-DE83-9A38-7379-90CC84121E0C}"/>
              </a:ext>
            </a:extLst>
          </p:cNvPr>
          <p:cNvSpPr txBox="1"/>
          <p:nvPr/>
        </p:nvSpPr>
        <p:spPr>
          <a:xfrm>
            <a:off x="957322" y="1069590"/>
            <a:ext cx="10277355" cy="689419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altLang="ru-RU" sz="2600" b="1" dirty="0">
                <a:solidFill>
                  <a:srgbClr val="0055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Повышение цифровой грамотности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Учащиеся научатся уверенно работать с операционной системой Astra Linux, что расширит их цифровую компетентность</a:t>
            </a:r>
            <a:br>
              <a:rPr lang="ru-RU" altLang="ru-RU" sz="26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</a:t>
            </a:r>
            <a:r>
              <a:rPr lang="ru-RU" altLang="ru-RU" sz="2600" dirty="0">
                <a:solidFill>
                  <a:srgbClr val="22222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altLang="ru-RU" sz="2600" b="1" dirty="0">
                <a:solidFill>
                  <a:srgbClr val="0055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Освоение отечественного ПО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Знакомство с российской операционной системой в рамках учебного процесса поддерживает политику технологического суверенитета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altLang="ru-RU" sz="2600" b="1" dirty="0">
                <a:solidFill>
                  <a:srgbClr val="0055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Развитие информационной культуры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Учащиеся научатся организовывать файлы, соблюдать правила безопасности и эффективно использовать цифровые ресурсы</a:t>
            </a:r>
            <a:b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</a:t>
            </a:r>
            <a:r>
              <a:rPr lang="ru-RU" altLang="ru-RU" sz="2600" dirty="0">
                <a:solidFill>
                  <a:srgbClr val="22222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altLang="ru-RU" sz="2600" b="1" dirty="0">
                <a:solidFill>
                  <a:srgbClr val="0055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Усиление мотивации к изучению информатики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Практическая направленность и современные технологии повышают интерес к предмету и создают основу для дальнейшего обучения</a:t>
            </a: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srgbClr val="33333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229D59-3503-F31A-E9FD-774A268FC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842C15A-CAC2-C174-1948-491656322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4D755F0-E9F3-32E8-9907-0915D8289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53D99CCC-D73A-1EE9-203F-213DD2356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9F1143E-B24B-20D6-D04C-099BFC8BB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C9211BB-82A3-66BF-7FBA-1F3CCE33F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EE7D5C81-7481-192E-ACB5-F8724DA78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9A4E3-DE0E-343C-DF57-758C9830DC98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23/26</a:t>
            </a:r>
          </a:p>
        </p:txBody>
      </p:sp>
    </p:spTree>
    <p:extLst>
      <p:ext uri="{BB962C8B-B14F-4D97-AF65-F5344CB8AC3E}">
        <p14:creationId xmlns:p14="http://schemas.microsoft.com/office/powerpoint/2010/main" val="3567087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1E390-9F6D-40F1-368B-AFD3B2205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5BEB783-5ABE-015F-08EF-0023C2DAB3FD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ACF67-2863-4B66-BDFF-3015564535CE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07A57C-C4F7-48E0-9C1E-BDAB17993CF2}"/>
              </a:ext>
            </a:extLst>
          </p:cNvPr>
          <p:cNvSpPr txBox="1"/>
          <p:nvPr/>
        </p:nvSpPr>
        <p:spPr>
          <a:xfrm>
            <a:off x="957322" y="1229354"/>
            <a:ext cx="10277355" cy="409342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Расширение цифровой компетентности учащихся через изучение Astra Linux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Знакомство с современными отечественными программными решениями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Формирование устойчивых пользовательских навыков для различных ОС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Развитие информационной культуры и повышение уровня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цифровой безопасности</a:t>
            </a:r>
            <a:br>
              <a:rPr lang="ru-RU" altLang="ru-RU" sz="2600" b="1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altLang="ru-RU" sz="26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94CB02-CA6F-A6E3-AEF7-82075B4A0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C332B6-2901-5E6C-E16D-4C0FA010A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0768CBB-0FC3-7B1B-CEA5-E33DE7B52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167AE2F-04C5-DC42-B6B4-7FE826172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B98C629-18AD-DE20-C014-63CB388D1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25444498-8E55-00B0-7619-63EEEC17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2EBF58BB-9A73-F76A-1099-66E35B297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4F72B86-CF51-918A-7127-44527C096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634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9DCA226-8EDD-A38B-9A6C-F2D7BEBB2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AB048F-9A74-D13A-1C80-CEA970022777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24/26</a:t>
            </a:r>
          </a:p>
        </p:txBody>
      </p:sp>
    </p:spTree>
    <p:extLst>
      <p:ext uri="{BB962C8B-B14F-4D97-AF65-F5344CB8AC3E}">
        <p14:creationId xmlns:p14="http://schemas.microsoft.com/office/powerpoint/2010/main" val="4034427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144E4-834A-6E5B-4907-88C6BAF93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8616CE25-C21E-B22C-22B9-7E40708267A8}"/>
              </a:ext>
            </a:extLst>
          </p:cNvPr>
          <p:cNvSpPr/>
          <p:nvPr/>
        </p:nvSpPr>
        <p:spPr>
          <a:xfrm>
            <a:off x="10720800" y="6256800"/>
            <a:ext cx="1200433" cy="615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806F6D-1884-A68A-4EE8-E136385840DE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88C50C-8EDD-566D-2979-FF6795D7D153}"/>
              </a:ext>
            </a:extLst>
          </p:cNvPr>
          <p:cNvSpPr txBox="1"/>
          <p:nvPr/>
        </p:nvSpPr>
        <p:spPr>
          <a:xfrm>
            <a:off x="957322" y="1782395"/>
            <a:ext cx="10277355" cy="329320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Практическая значимость:</a:t>
            </a:r>
            <a:endParaRPr lang="ru-RU" altLang="ru-RU" sz="26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Учебный модуль "Основы работы в ОС Astra Linux" может быть непосредственно использован учителями информатики при организации занятий в условиях внедрения отечественного программного обеспечения.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6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 материалы включают инструкционные карты, практические работы и контрольные задания, готовые к применению в учебном процессе.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F5F2E5-6464-2811-33B4-22C9912F9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0658B66-6F7C-331F-B460-237EAF400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E6779A-FA69-152D-8681-D39935A9B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A969BBAA-8B0B-53CB-06AC-FED76CDD4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6F1E0D28-9436-3D71-84C1-7E93975F1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C845A09B-4D31-312C-1A53-563186F55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6897BD8-4FD1-9389-8462-F23361862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DE4886F-34A8-E7A5-FD8B-93974AE6A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63494"/>
            <a:ext cx="65" cy="52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C2EF36C-2730-A127-470D-7D6E0D363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47056-7E03-64A8-1B6D-4661C46F3B3A}"/>
              </a:ext>
            </a:extLst>
          </p:cNvPr>
          <p:cNvSpPr txBox="1"/>
          <p:nvPr/>
        </p:nvSpPr>
        <p:spPr>
          <a:xfrm>
            <a:off x="10647124" y="6241519"/>
            <a:ext cx="14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25/26</a:t>
            </a:r>
          </a:p>
        </p:txBody>
      </p:sp>
    </p:spTree>
    <p:extLst>
      <p:ext uri="{BB962C8B-B14F-4D97-AF65-F5344CB8AC3E}">
        <p14:creationId xmlns:p14="http://schemas.microsoft.com/office/powerpoint/2010/main" val="3826356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534F73-3D49-72BD-A4AA-6BA32B21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>
            <a:extLst>
              <a:ext uri="{FF2B5EF4-FFF2-40B4-BE49-F238E27FC236}">
                <a16:creationId xmlns:a16="http://schemas.microsoft.com/office/drawing/2014/main" id="{A008C533-6AA8-370F-1935-F175F00A3C1E}"/>
              </a:ext>
            </a:extLst>
          </p:cNvPr>
          <p:cNvSpPr txBox="1"/>
          <p:nvPr/>
        </p:nvSpPr>
        <p:spPr>
          <a:xfrm>
            <a:off x="1474236" y="2310846"/>
            <a:ext cx="8864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altLang="zh-CN" sz="4000" spc="100" noProof="0" dirty="0">
                <a:solidFill>
                  <a:schemeClr val="accent2"/>
                </a:solidFill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Методические особенности обучения работе  </a:t>
            </a:r>
            <a:r>
              <a:rPr lang="en-US" altLang="zh-CN" sz="4000" spc="100" noProof="0" dirty="0">
                <a:solidFill>
                  <a:schemeClr val="accent2"/>
                </a:solidFill>
                <a:latin typeface="A6 Pngtree" pitchFamily="2" charset="0"/>
                <a:ea typeface="思源黑体" panose="020B0500000000000000" pitchFamily="34" charset="-122"/>
                <a:cs typeface="字魂105号-简雅黑" panose="00000500000000000000" pitchFamily="2" charset="-122"/>
                <a:sym typeface="思源黑体" panose="020B0500000000000000" pitchFamily="34" charset="-122"/>
              </a:rPr>
              <a:t>OC Astra Linux</a:t>
            </a:r>
            <a:endParaRPr kumimoji="0" lang="en-US" altLang="zh-CN" sz="4000" b="0" i="0" u="none" strike="noStrike" kern="1200" cap="none" spc="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6 Pngtree" pitchFamily="2" charset="0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D5EFB4F-6B5D-7487-BC82-DCD14EE5095F}"/>
              </a:ext>
            </a:extLst>
          </p:cNvPr>
          <p:cNvSpPr txBox="1"/>
          <p:nvPr/>
        </p:nvSpPr>
        <p:spPr>
          <a:xfrm>
            <a:off x="1243123" y="4018897"/>
            <a:ext cx="10311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Ковальчук А. А., Майер С. Ф.</a:t>
            </a:r>
            <a:b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</a:b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ФГАОУ ВО «Южный федеральный университет»</a:t>
            </a:r>
            <a:b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</a:b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Институт математик, механики и компьютерных наук им. И.И. </a:t>
            </a:r>
            <a:r>
              <a:rPr lang="ru-RU" altLang="zh-CN" sz="2000" spc="1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Воровича</a:t>
            </a:r>
            <a:endParaRPr kumimoji="0" lang="zh-CN" altLang="en-US" sz="2000" b="0" i="0" u="none" strike="noStrike" kern="1200" cap="none" spc="10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288D534-4A04-706B-CC59-A68FD6570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30" y="1524592"/>
            <a:ext cx="345519" cy="3561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378797E-82EF-2583-84D2-DADCB017B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4" y="2866152"/>
            <a:ext cx="271331" cy="271331"/>
          </a:xfrm>
          <a:prstGeom prst="rect">
            <a:avLst/>
          </a:prstGeom>
        </p:spPr>
      </p:pic>
      <p:sp>
        <p:nvSpPr>
          <p:cNvPr id="2" name="文本框 32">
            <a:extLst>
              <a:ext uri="{FF2B5EF4-FFF2-40B4-BE49-F238E27FC236}">
                <a16:creationId xmlns:a16="http://schemas.microsoft.com/office/drawing/2014/main" id="{D3DA1089-F920-25D0-E777-7E9873939217}"/>
              </a:ext>
            </a:extLst>
          </p:cNvPr>
          <p:cNvSpPr txBox="1"/>
          <p:nvPr/>
        </p:nvSpPr>
        <p:spPr>
          <a:xfrm>
            <a:off x="2957261" y="5395125"/>
            <a:ext cx="6582278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zh-CN" sz="2000" spc="1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Ростов</a:t>
            </a:r>
            <a:r>
              <a:rPr lang="ru-RU" altLang="zh-CN" sz="2000" spc="100" dirty="0">
                <a:solidFill>
                  <a:prstClr val="black">
                    <a:lumMod val="50000"/>
                    <a:lumOff val="50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-на-Дону, 2026</a:t>
            </a:r>
            <a:endParaRPr kumimoji="0" lang="zh-CN" altLang="en-US" sz="2000" b="0" i="0" u="none" strike="noStrike" kern="1200" cap="none" spc="10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4" name="Рисунок 3" descr="Изображение выглядит как Графика, логотип, круг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6409269-9763-F667-71E0-33B5F6DDD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44" y="563711"/>
            <a:ext cx="1832625" cy="1700544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линия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6922CB8-E9C0-BB8B-61D2-71CDDE091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44" y="346345"/>
            <a:ext cx="3202912" cy="2135275"/>
          </a:xfrm>
          <a:prstGeom prst="rect">
            <a:avLst/>
          </a:prstGeom>
        </p:spPr>
      </p:pic>
      <p:pic>
        <p:nvPicPr>
          <p:cNvPr id="8" name="Рисунок 7" descr="Изображение выглядит как Наушники, логотип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365D184-32B3-B4C3-FB06-CAC27F48A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551" y="1040491"/>
            <a:ext cx="3550069" cy="96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58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C758BAE-AB46-6C90-AABE-7D5435490897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文本框 37"/>
          <p:cNvSpPr txBox="1"/>
          <p:nvPr/>
        </p:nvSpPr>
        <p:spPr>
          <a:xfrm>
            <a:off x="1496531" y="1300423"/>
            <a:ext cx="9701738" cy="3622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1. </a:t>
            </a:r>
            <a:r>
              <a:rPr lang="ru-RU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Отсутствие опыта работы с альтернативным интерфейсом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2. </a:t>
            </a:r>
            <a:r>
              <a:rPr lang="ru-RU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Непонимание организации файловой системы Linux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3. </a:t>
            </a:r>
            <a:r>
              <a:rPr lang="ru-RU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Трудности с систематизацией учебных файлов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4. </a:t>
            </a:r>
            <a:r>
              <a:rPr lang="ru-RU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Недостаточное внимание к цифровой безопасности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5. </a:t>
            </a:r>
            <a:r>
              <a:rPr lang="ru-RU" altLang="ru-RU" sz="2600" dirty="0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</a:rPr>
              <a:t>Сложности при использовании командной строки</a:t>
            </a:r>
          </a:p>
          <a:p>
            <a:pPr algn="just">
              <a:lnSpc>
                <a:spcPct val="150000"/>
              </a:lnSpc>
              <a:defRPr/>
            </a:pP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105号-简雅黑" panose="00000500000000000000" pitchFamily="2" charset="-122"/>
              <a:sym typeface="思源黑体" panose="020B0500000000000000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" y="365602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Aft>
                <a:spcPts val="2625"/>
              </a:spcAft>
              <a:buNone/>
            </a:pPr>
            <a:r>
              <a:rPr lang="ru-RU" sz="3600" i="0" dirty="0">
                <a:solidFill>
                  <a:schemeClr val="tx2"/>
                </a:solidFill>
                <a:effectLst/>
                <a:latin typeface="Segoe UI" panose="020B0502040204020203" pitchFamily="34" charset="0"/>
              </a:rPr>
              <a:t>Проблемы при освоении новых ОС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356010-C235-81DA-B5CE-671909D41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01994"/>
            <a:ext cx="65" cy="80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Picture background">
            <a:extLst>
              <a:ext uri="{FF2B5EF4-FFF2-40B4-BE49-F238E27FC236}">
                <a16:creationId xmlns:a16="http://schemas.microsoft.com/office/drawing/2014/main" id="{235B4B44-18E6-FEE7-3B3C-AC1CCC467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15" y="2713091"/>
            <a:ext cx="11573854" cy="568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5CC5A8-8105-F39F-C9E0-6B2CECA6C1CF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3/26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770A9955-665E-85E4-1959-9713F7EF5694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0C9133-B40A-4C8F-4E33-2D511A0F6BA2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Предлагаемое решение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1E6A44-EABB-0A64-3995-B8B9E5B99CC6}"/>
              </a:ext>
            </a:extLst>
          </p:cNvPr>
          <p:cNvSpPr txBox="1"/>
          <p:nvPr/>
        </p:nvSpPr>
        <p:spPr>
          <a:xfrm>
            <a:off x="1351504" y="1939221"/>
            <a:ext cx="10113666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УЧЕБНЫЙ МОДУЛЬ " ОСНОВЫ РАБОТЫ </a:t>
            </a:r>
            <a:r>
              <a:rPr lang="ru-RU" sz="2600" dirty="0" err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ASTRA LINUX"</a:t>
            </a:r>
          </a:p>
          <a:p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• </a:t>
            </a:r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 учебных часов </a:t>
            </a:r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для учащихся 8 класса</a:t>
            </a:r>
          </a:p>
          <a:p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• В рамках раздела "Информационные технологии"</a:t>
            </a:r>
          </a:p>
          <a:p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• </a:t>
            </a:r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Практико-ориентированный</a:t>
            </a:r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 подход</a:t>
            </a:r>
          </a:p>
          <a:p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• Постепенное усложнение материала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30726-722D-3100-9F8A-734DC2385AED}"/>
              </a:ext>
            </a:extLst>
          </p:cNvPr>
          <p:cNvSpPr txBox="1"/>
          <p:nvPr/>
        </p:nvSpPr>
        <p:spPr>
          <a:xfrm>
            <a:off x="2225709" y="4738356"/>
            <a:ext cx="984236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i="0" u="none" strike="noStrike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Основная цель: </a:t>
            </a:r>
            <a:r>
              <a:rPr lang="ru-RU" sz="26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формирование базовых навыков работы с ОС, понимания файловой системы и основ цифровой безопасности</a:t>
            </a:r>
            <a:endParaRPr lang="ru-RU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48D4CD-6479-86AD-D89C-DC0653377F1C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4/26</a:t>
            </a:r>
          </a:p>
        </p:txBody>
      </p:sp>
    </p:spTree>
    <p:extLst>
      <p:ext uri="{BB962C8B-B14F-4D97-AF65-F5344CB8AC3E}">
        <p14:creationId xmlns:p14="http://schemas.microsoft.com/office/powerpoint/2010/main" val="428126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265BF-AB3C-2B08-AF5A-CAD04B2BB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353A153-C722-2DEC-D420-384023195922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254704-9D21-FCBA-2FC4-11684EB66206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ИНТЕРФЕЙС </a:t>
            </a:r>
            <a:r>
              <a:rPr lang="en" sz="3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ASTRA LINUX</a:t>
            </a:r>
            <a:endParaRPr lang="ru-RU" sz="3600" b="1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2A8F2F-8DEE-E09C-17AD-E3CB245BE137}"/>
              </a:ext>
            </a:extLst>
          </p:cNvPr>
          <p:cNvSpPr txBox="1"/>
          <p:nvPr/>
        </p:nvSpPr>
        <p:spPr>
          <a:xfrm>
            <a:off x="403609" y="5873104"/>
            <a:ext cx="12192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Знакомство с интерфейсом </a:t>
            </a:r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— первый этап освоения операционной</a:t>
            </a:r>
          </a:p>
          <a:p>
            <a:pPr algn="just"/>
            <a:r>
              <a:rPr lang="ru-RU" sz="2600" dirty="0">
                <a:latin typeface="Segoe UI" panose="020B0502040204020203" pitchFamily="34" charset="0"/>
                <a:cs typeface="Segoe UI" panose="020B0502040204020203" pitchFamily="34" charset="0"/>
              </a:rPr>
              <a:t>с и с т е м ы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9E8B9B88-C98D-26B3-6922-E30486A9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25" y="984895"/>
            <a:ext cx="8690150" cy="488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2021FC-E270-B28E-18EC-6A4BE6791059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5/26</a:t>
            </a:r>
          </a:p>
        </p:txBody>
      </p:sp>
    </p:spTree>
    <p:extLst>
      <p:ext uri="{BB962C8B-B14F-4D97-AF65-F5344CB8AC3E}">
        <p14:creationId xmlns:p14="http://schemas.microsoft.com/office/powerpoint/2010/main" val="225144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1B03D-1D23-80AC-CBCF-35494B00E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281B455-EACB-2C24-C53A-8DF268576207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DD6C4-27C5-72BF-E54F-5F4AADCDA218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2625"/>
              </a:spcAft>
              <a:buNone/>
            </a:pPr>
            <a:r>
              <a:rPr lang="ru-RU" sz="3600" b="1" i="0" dirty="0">
                <a:solidFill>
                  <a:srgbClr val="003366"/>
                </a:solidFill>
                <a:effectLst/>
                <a:latin typeface="Segoe UI" panose="020B0502040204020203" pitchFamily="34" charset="0"/>
              </a:rPr>
              <a:t>Структура учебного модуля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546E0B-59BA-95CB-74F7-91642CD1C4B8}"/>
              </a:ext>
            </a:extLst>
          </p:cNvPr>
          <p:cNvSpPr txBox="1"/>
          <p:nvPr/>
        </p:nvSpPr>
        <p:spPr>
          <a:xfrm>
            <a:off x="1446964" y="1762298"/>
            <a:ext cx="8742065" cy="369331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Знакомство с интерфейсом ОС </a:t>
            </a:r>
            <a:r>
              <a:rPr lang="en" sz="2600" dirty="0">
                <a:solidFill>
                  <a:srgbClr val="002060"/>
                </a:solidFill>
              </a:rPr>
              <a:t>Astra Linux</a:t>
            </a:r>
            <a:endParaRPr lang="ru-RU" sz="26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Организация файлов и папок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Работа с программами и обновлениями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Базовые настройки системы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Пользователи и права доступа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Работа с терминалом и базовыми командами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Безопасная работа в сети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solidFill>
                  <a:srgbClr val="002060"/>
                </a:solidFill>
              </a:rPr>
              <a:t>Итоговая практическая работа</a:t>
            </a:r>
          </a:p>
          <a:p>
            <a:endParaRPr lang="e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832AAE-F259-5D97-0EF9-C18ED0267693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6/26</a:t>
            </a:r>
          </a:p>
        </p:txBody>
      </p:sp>
    </p:spTree>
    <p:extLst>
      <p:ext uri="{BB962C8B-B14F-4D97-AF65-F5344CB8AC3E}">
        <p14:creationId xmlns:p14="http://schemas.microsoft.com/office/powerpoint/2010/main" val="130673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B742-B035-07F7-1C39-0C107A2B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A0168D8-B6C3-61D2-41B5-A1859A96D8E9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E1DD86-FFA4-F70C-5660-93D61DD50A0D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2625"/>
              </a:spcAft>
              <a:buNone/>
            </a:pPr>
            <a:r>
              <a:rPr lang="ru-RU" sz="3600" b="1" i="0" dirty="0">
                <a:solidFill>
                  <a:srgbClr val="003366"/>
                </a:solidFill>
                <a:effectLst/>
                <a:latin typeface="Segoe UI" panose="020B0502040204020203" pitchFamily="34" charset="0"/>
              </a:rPr>
              <a:t>Пример практического задания №1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E16F3B-A2B0-D825-38FD-138886C22755}"/>
              </a:ext>
            </a:extLst>
          </p:cNvPr>
          <p:cNvSpPr txBox="1"/>
          <p:nvPr/>
        </p:nvSpPr>
        <p:spPr>
          <a:xfrm>
            <a:off x="405115" y="1739148"/>
            <a:ext cx="11875624" cy="5293757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Создание структуры папок: </a:t>
            </a:r>
            <a:r>
              <a:rPr lang="ru-RU" altLang="ru-RU" sz="2600" b="1" dirty="0">
                <a:solidFill>
                  <a:srgbClr val="002060"/>
                </a:solidFill>
                <a:latin typeface="Segoe UI" panose="020B0502040204020203" pitchFamily="34" charset="0"/>
              </a:rPr>
              <a:t>Информатика/Астра/Урок2</a:t>
            </a: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Создание подпапок внутри "Урок2":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Текст — для текстовых документов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Изображения — для графических файлов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Архив — для сжатых файлов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Создание текстового файла по шаблону: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Дата выполнения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Тема урока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Правила безопасной работы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Создание скриншота рабочего стола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Перемещение файлов в соответствующие папки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ru-RU" altLang="ru-RU" sz="2600" dirty="0">
                <a:solidFill>
                  <a:srgbClr val="002060"/>
                </a:solidFill>
                <a:latin typeface="Segoe UI" panose="020B0502040204020203" pitchFamily="34" charset="0"/>
              </a:rPr>
              <a:t>Архивирование папки "Урок2"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9473E3-F67F-DFC1-48FB-4AC4926AC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54EDD-5F1E-5B2C-D900-03CAD4D84333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7/26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D5DD72-B85C-7F2B-9AE3-C0533DFC98EA}"/>
              </a:ext>
            </a:extLst>
          </p:cNvPr>
          <p:cNvSpPr txBox="1"/>
          <p:nvPr/>
        </p:nvSpPr>
        <p:spPr>
          <a:xfrm>
            <a:off x="3023992" y="1082273"/>
            <a:ext cx="61440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Последовательность выполнения:</a:t>
            </a:r>
            <a:endParaRPr kumimoji="0" lang="ru-RU" altLang="ru-RU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2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62AF0-D358-1E4A-4EDE-910BB3B38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98546BB-638D-80D1-6ED4-B99736DD20C6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09F695-E32F-4751-16D2-5531E61B89B7}"/>
              </a:ext>
            </a:extLst>
          </p:cNvPr>
          <p:cNvSpPr txBox="1"/>
          <p:nvPr/>
        </p:nvSpPr>
        <p:spPr>
          <a:xfrm>
            <a:off x="0" y="42325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2625"/>
              </a:spcAft>
              <a:buNone/>
            </a:pPr>
            <a:r>
              <a:rPr lang="ru-RU" sz="3600" b="1" i="0" dirty="0">
                <a:solidFill>
                  <a:srgbClr val="003366"/>
                </a:solidFill>
                <a:effectLst/>
                <a:latin typeface="Segoe UI" panose="020B0502040204020203" pitchFamily="34" charset="0"/>
              </a:rPr>
              <a:t>Пример практического задания №6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DC915C-07F2-F29C-FBF0-0CBBC1BB92BB}"/>
              </a:ext>
            </a:extLst>
          </p:cNvPr>
          <p:cNvSpPr txBox="1"/>
          <p:nvPr/>
        </p:nvSpPr>
        <p:spPr>
          <a:xfrm>
            <a:off x="1135283" y="1416831"/>
            <a:ext cx="10277355" cy="329320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Используется на Уроке 6 «Терминал: базовые команды (уровень «пользователь»)»</a:t>
            </a:r>
          </a:p>
          <a:p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Тема:</a:t>
            </a:r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Первые команды терминала</a:t>
            </a:r>
          </a:p>
          <a:p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Цель:</a:t>
            </a:r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научиться работать с каталогами и файлами.</a:t>
            </a:r>
          </a:p>
          <a:p>
            <a:r>
              <a:rPr lang="ru-RU" sz="2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Инструкция:</a:t>
            </a:r>
            <a:endParaRPr lang="ru-RU" sz="2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Открой терминал.</a:t>
            </a:r>
          </a:p>
          <a:p>
            <a:pPr lvl="0"/>
            <a:r>
              <a:rPr lang="ru-RU" sz="26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Выполни команды по порядку (вписывай результат в таблицу):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EF842-0862-A296-BC17-4886CE398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4894"/>
            <a:ext cx="65" cy="526989"/>
          </a:xfrm>
          <a:prstGeom prst="rect">
            <a:avLst/>
          </a:prstGeom>
          <a:solidFill>
            <a:srgbClr val="F0F7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3786" rIns="0" bIns="12378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41152-AEDB-F37D-10ED-88B44ED866DF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8/26</a:t>
            </a:r>
          </a:p>
        </p:txBody>
      </p:sp>
    </p:spTree>
    <p:extLst>
      <p:ext uri="{BB962C8B-B14F-4D97-AF65-F5344CB8AC3E}">
        <p14:creationId xmlns:p14="http://schemas.microsoft.com/office/powerpoint/2010/main" val="266509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96CDAD-75BF-4033-3E52-6C6521BE8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152243"/>
              </p:ext>
            </p:extLst>
          </p:nvPr>
        </p:nvGraphicFramePr>
        <p:xfrm>
          <a:off x="1" y="0"/>
          <a:ext cx="12107121" cy="6873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7300">
                  <a:extLst>
                    <a:ext uri="{9D8B030D-6E8A-4147-A177-3AD203B41FA5}">
                      <a16:colId xmlns:a16="http://schemas.microsoft.com/office/drawing/2014/main" val="2038475566"/>
                    </a:ext>
                  </a:extLst>
                </a:gridCol>
                <a:gridCol w="5094514">
                  <a:extLst>
                    <a:ext uri="{9D8B030D-6E8A-4147-A177-3AD203B41FA5}">
                      <a16:colId xmlns:a16="http://schemas.microsoft.com/office/drawing/2014/main" val="633563850"/>
                    </a:ext>
                  </a:extLst>
                </a:gridCol>
                <a:gridCol w="5495307">
                  <a:extLst>
                    <a:ext uri="{9D8B030D-6E8A-4147-A177-3AD203B41FA5}">
                      <a16:colId xmlns:a16="http://schemas.microsoft.com/office/drawing/2014/main" val="2268653454"/>
                    </a:ext>
                  </a:extLst>
                </a:gridCol>
              </a:tblGrid>
              <a:tr h="11461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Шаг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Команда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 получилось </a:t>
                      </a:r>
                      <a:b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 строка)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4049341865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pwd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/home/user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873748164"/>
                  </a:ext>
                </a:extLst>
              </a:tr>
              <a:tr h="66933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mkdir</a:t>
                      </a: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-</a:t>
                      </a: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</a:t>
                      </a: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Astra/U6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3866171920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cd</a:t>
                      </a: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Astra/U6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317560244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touch</a:t>
                      </a: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600" kern="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start.txt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389971801"/>
                  </a:ext>
                </a:extLst>
              </a:tr>
              <a:tr h="1141989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echo "READY" &gt; start.txt</a:t>
                      </a:r>
                      <a:endParaRPr lang="ru-RU" sz="2600" kern="10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  <a:p>
                      <a:pPr>
                        <a:buNone/>
                      </a:pPr>
                      <a:endParaRPr lang="ru-RU" sz="2600" kern="100" dirty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278863396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cat start.txt</a:t>
                      </a:r>
                      <a:endParaRPr lang="ru-RU" sz="2600" kern="10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READY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2857642667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mkdir data</a:t>
                      </a:r>
                      <a:endParaRPr lang="ru-RU" sz="2600" kern="10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1420226543"/>
                  </a:ext>
                </a:extLst>
              </a:tr>
              <a:tr h="66933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 start.txt data/</a:t>
                      </a:r>
                      <a:endParaRPr lang="ru-RU" sz="2600" kern="10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Вывода нет.</a:t>
                      </a: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3851535246"/>
                  </a:ext>
                </a:extLst>
              </a:tr>
              <a:tr h="541123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buNone/>
                      </a:pPr>
                      <a:r>
                        <a:rPr lang="ru-RU" sz="2600" ker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ls data</a:t>
                      </a:r>
                      <a:endParaRPr lang="ru-RU" sz="2600" kern="100">
                        <a:effectLst/>
                        <a:latin typeface="Segoe UI" panose="020B0502040204020203" pitchFamily="34" charset="0"/>
                        <a:ea typeface="DengXian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2600" kern="10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start.txt</a:t>
                      </a:r>
                      <a:endParaRPr lang="ru-RU" sz="2600" kern="100" dirty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7609" marR="67609" marT="0" marB="0"/>
                </a:tc>
                <a:extLst>
                  <a:ext uri="{0D108BD9-81ED-4DB2-BD59-A6C34878D82A}">
                    <a16:rowId xmlns:a16="http://schemas.microsoft.com/office/drawing/2014/main" val="4080719915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4EC9539-238B-420C-D9DD-8E29648C8ECE}"/>
              </a:ext>
            </a:extLst>
          </p:cNvPr>
          <p:cNvSpPr/>
          <p:nvPr/>
        </p:nvSpPr>
        <p:spPr>
          <a:xfrm>
            <a:off x="10759857" y="6241519"/>
            <a:ext cx="1200433" cy="6164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F94A5B-D7FD-1F28-557C-860DB7E8C80A}"/>
              </a:ext>
            </a:extLst>
          </p:cNvPr>
          <p:cNvSpPr txBox="1"/>
          <p:nvPr/>
        </p:nvSpPr>
        <p:spPr>
          <a:xfrm>
            <a:off x="10847540" y="6241519"/>
            <a:ext cx="120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9/26</a:t>
            </a:r>
          </a:p>
        </p:txBody>
      </p:sp>
    </p:spTree>
    <p:extLst>
      <p:ext uri="{BB962C8B-B14F-4D97-AF65-F5344CB8AC3E}">
        <p14:creationId xmlns:p14="http://schemas.microsoft.com/office/powerpoint/2010/main" val="6161617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34790110-055c-45f0-a6a2-2dbc4c2849b3"/>
  <p:tag name="COMMONDATA" val="eyJoZGlkIjoiYWIyM2ZlMmU0ZjJlMjlmYWZlN2FlMmEyMzExNjdiNjYifQ=="/>
</p:tagLst>
</file>

<file path=ppt/theme/theme1.xml><?xml version="1.0" encoding="utf-8"?>
<a:theme xmlns:a="http://schemas.openxmlformats.org/drawingml/2006/main" name="1_Office 主题​​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1184</Words>
  <Application>Microsoft Macintosh PowerPoint</Application>
  <PresentationFormat>Широкоэкранный</PresentationFormat>
  <Paragraphs>222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等线</vt:lpstr>
      <vt:lpstr>A6 Pngtree</vt:lpstr>
      <vt:lpstr>字魂105号-简雅黑</vt:lpstr>
      <vt:lpstr>Arial</vt:lpstr>
      <vt:lpstr>思源黑体</vt:lpstr>
      <vt:lpstr>Segoe UI</vt:lpstr>
      <vt:lpstr>1_Office 主题​​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123</dc:creator>
  <cp:lastModifiedBy>Ковальчук Анна Александровна</cp:lastModifiedBy>
  <cp:revision>11</cp:revision>
  <dcterms:created xsi:type="dcterms:W3CDTF">2021-08-23T01:54:00Z</dcterms:created>
  <dcterms:modified xsi:type="dcterms:W3CDTF">2026-04-17T06:03:15Z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3104AFE222CC4BB2ACE9B59DD385FFCA_12</vt:lpwstr>
  </property>
  <property fmtid="{D5CDD505-2E9C-101B-9397-08002B2CF9AE}" pid="3" name="KSOProductBuildVer">
    <vt:lpwstr>2052-11.1.0.15319</vt:lpwstr>
  </property>
</Properties>
</file>