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811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69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3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47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6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48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8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9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62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27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4/16/2026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63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28" r:id="rId6"/>
    <p:sldLayoutId id="2147483724" r:id="rId7"/>
    <p:sldLayoutId id="2147483725" r:id="rId8"/>
    <p:sldLayoutId id="2147483726" r:id="rId9"/>
    <p:sldLayoutId id="2147483727" r:id="rId10"/>
    <p:sldLayoutId id="214748372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DBF4C08-1E63-4DF5-8493-1C3BBDCA3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0172335-C8F3-4867-9911-2F5BD212C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7BDAF4F-CC6E-411F-A8CD-919C9BF08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DA124D5-EC6C-40E8-A453-8021DEF63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C7C4E89-FF36-4C86-8662-1B0DE7F21A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728F9F7-96C0-40B6-8FEC-1204F7E57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BF2264B-0EBB-4AE9-B192-C49A5163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980A4381-2144-4FCB-95A1-1538834F4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0FDAAE2-E1A2-4517-838D-DB7B1BE30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7BBB666-4FE4-459B-AA22-99776D6B0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E23CB0F-9564-4C2B-8847-CECC117187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A06EBC9-FF83-480F-BAFC-F11C07A109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0B19B23-13F1-4B16-9E14-7C8A6CD4B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E4C9EBB-4687-4958-B779-A7E68209D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3686F2B-B045-40CC-B434-69B83AA19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64C71E8-FEA3-4F9B-AC53-A8374AA97E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5743F8F-79CE-483D-884E-4737026CE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A5687DE6-BF15-4C4D-A34A-43FE9DF28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0C30A15-74C6-479D-9415-BD3A15509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39D2221-2473-4D0C-867E-15E42CEDA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A37B0AC9-52B2-49AE-B9F4-5130967F9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DA4F0D5-4E38-4439-957C-14C7B2C44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31DB7A2-5177-4E09-ACE9-15F56E7A02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BF7AF76B-566E-437B-9B3D-C6061B789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80CCD94C-5468-4E4D-83E1-087C30B10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7DE3320-D7F0-4B34-979B-D695DA2634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961C1D5-CC28-4E56-8667-F195AC96C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8B42B07-3D51-413F-9B94-05C768982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F4D497D7-863D-4842-99B7-A1B3711A9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9017E5D-F3C5-4CE7-B844-A566DFB81B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4CC2EB5-F3D5-40B2-B140-F5A643C3A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0C7D98B-0230-4C73-9AFC-BF783AAC5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E2A6A-970B-F7BF-6075-DD3ED4A63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2775" y="1122363"/>
            <a:ext cx="9807425" cy="2306634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3800" b="1"/>
              <a:t>Методические особенности разработки интерактивного практикума по информатике для 7 класса</a:t>
            </a:r>
            <a:endParaRPr lang="ru-RU" sz="380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023CA4-9E8A-522A-8B12-54663AAC0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9315" y="3712684"/>
            <a:ext cx="8532131" cy="1834555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Подготовила: Корнева К.А.</a:t>
            </a:r>
            <a:br>
              <a:rPr lang="ru-RU" dirty="0"/>
            </a:br>
            <a:r>
              <a:rPr lang="ru-RU" dirty="0" err="1"/>
              <a:t>ИМиМКН</a:t>
            </a:r>
            <a:r>
              <a:rPr lang="ru-RU" dirty="0"/>
              <a:t> им. И.И. </a:t>
            </a:r>
            <a:r>
              <a:rPr lang="ru-RU" dirty="0" err="1"/>
              <a:t>Воровича</a:t>
            </a:r>
            <a:r>
              <a:rPr lang="ru-RU" dirty="0"/>
              <a:t> (ЮФУ), г. </a:t>
            </a:r>
            <a:r>
              <a:rPr lang="ru-RU" dirty="0" err="1"/>
              <a:t>Ростов</a:t>
            </a:r>
            <a:r>
              <a:rPr lang="ru-RU" dirty="0"/>
              <a:t>-на-Дону</a:t>
            </a:r>
            <a:br>
              <a:rPr lang="ru-RU" dirty="0"/>
            </a:br>
            <a:r>
              <a:rPr lang="ru-RU" dirty="0"/>
              <a:t>kkorneva@sfedu.ru</a:t>
            </a:r>
          </a:p>
        </p:txBody>
      </p:sp>
      <p:sp>
        <p:nvSpPr>
          <p:cNvPr id="84" name="Right Triangle 83">
            <a:extLst>
              <a:ext uri="{FF2B5EF4-FFF2-40B4-BE49-F238E27FC236}">
                <a16:creationId xmlns:a16="http://schemas.microsoft.com/office/drawing/2014/main" id="{1B82D339-163C-4586-A620-52BB056E6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5814053" y="-285756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60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FE630-D194-F9AC-E9FF-1995D32AA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Выводы и результаты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AC2BAA-3644-647A-5080-AA0718FFF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8" y="2340131"/>
            <a:ext cx="10693703" cy="3564436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Интерактивный практикум —это инструмент реализации принципов наглядности, доступности и активности.</a:t>
            </a:r>
          </a:p>
          <a:p>
            <a:r>
              <a:rPr lang="ru-RU" sz="2800" dirty="0"/>
              <a:t>Его разработка требует от педагога не только знание предмета, но и владение современными цифровыми инструментами.</a:t>
            </a:r>
          </a:p>
          <a:p>
            <a:r>
              <a:rPr lang="ru-RU" sz="2800" dirty="0"/>
              <a:t>Практическая значимость: такой ресурс можно непосредственно использовать на уроках информатики в 7 классе.</a:t>
            </a:r>
          </a:p>
          <a:p>
            <a:pPr marL="0" indent="0">
              <a:buNone/>
            </a:pPr>
            <a:r>
              <a:rPr lang="ru-RU" sz="2800" b="1" dirty="0"/>
              <a:t>Перспектива</a:t>
            </a:r>
            <a:r>
              <a:rPr lang="ru-RU" sz="2800" dirty="0"/>
              <a:t>: тиражирование подхода на другие классы и предметы.</a:t>
            </a:r>
          </a:p>
        </p:txBody>
      </p:sp>
    </p:spTree>
    <p:extLst>
      <p:ext uri="{BB962C8B-B14F-4D97-AF65-F5344CB8AC3E}">
        <p14:creationId xmlns:p14="http://schemas.microsoft.com/office/powerpoint/2010/main" val="3024937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F875FB-AE59-3E1B-1A0A-7016F2AB0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Проблема и актуальность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363F85-FC16-DEE8-AA15-438CDD5E1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8" y="1720644"/>
            <a:ext cx="11117464" cy="49062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500" b="1" dirty="0"/>
              <a:t>Почему нужен новый подход?</a:t>
            </a:r>
            <a:endParaRPr lang="ru-RU" sz="2500" dirty="0"/>
          </a:p>
          <a:p>
            <a:r>
              <a:rPr lang="ru-RU" sz="2500" dirty="0"/>
              <a:t>Цифровая трансформация школы требует </a:t>
            </a:r>
            <a:r>
              <a:rPr lang="ru-RU" sz="2500" b="1" dirty="0"/>
              <a:t>новых учебных материалов</a:t>
            </a:r>
            <a:r>
              <a:rPr lang="ru-RU" sz="2500" dirty="0"/>
              <a:t>.</a:t>
            </a:r>
          </a:p>
          <a:p>
            <a:r>
              <a:rPr lang="ru-RU" sz="2500" dirty="0"/>
              <a:t>Традиционные учебники и статичные презентации не обеспечивают должной вовлеченности.</a:t>
            </a:r>
          </a:p>
          <a:p>
            <a:pPr marL="0" indent="0">
              <a:buNone/>
            </a:pPr>
            <a:r>
              <a:rPr lang="ru-RU" sz="2500" b="1" dirty="0"/>
              <a:t>Противоречие</a:t>
            </a:r>
            <a:r>
              <a:rPr lang="ru-RU" sz="2500" dirty="0"/>
              <a:t>: ученикам 7 класса (переход к абстрактному мышлению) все еще нужна наглядность и интерактив.</a:t>
            </a:r>
          </a:p>
          <a:p>
            <a:pPr marL="0" indent="0">
              <a:buNone/>
            </a:pPr>
            <a:r>
              <a:rPr lang="ru-RU" sz="2500" b="1" dirty="0"/>
              <a:t>Решение</a:t>
            </a:r>
            <a:r>
              <a:rPr lang="ru-RU" sz="2500" dirty="0"/>
              <a:t>: интерактивный практикум, а не просто электронная копия учебника.</a:t>
            </a:r>
          </a:p>
          <a:p>
            <a:pPr marL="0" indent="0">
              <a:buNone/>
            </a:pPr>
            <a:r>
              <a:rPr lang="ru-RU" sz="2500" b="1" dirty="0"/>
              <a:t>Цель:</a:t>
            </a:r>
            <a:r>
              <a:rPr lang="ru-RU" sz="2500" dirty="0"/>
              <a:t> Обеспечить деятельностный подход, а не дублировать учебник.</a:t>
            </a:r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4207282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C39C9-69B2-6519-3B0C-A2036C0A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интерактивный практикум?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F4ACFC-A102-62B0-71D0-473B0B44B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868128"/>
            <a:ext cx="11097798" cy="4768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500" b="1" dirty="0"/>
              <a:t>Ключевые характеристики ресурса:</a:t>
            </a:r>
            <a:endParaRPr lang="ru-RU" sz="2500" dirty="0"/>
          </a:p>
          <a:p>
            <a:r>
              <a:rPr lang="ru-RU" sz="2500" dirty="0"/>
              <a:t>Это </a:t>
            </a:r>
            <a:r>
              <a:rPr lang="ru-RU" sz="2500" b="1" dirty="0"/>
              <a:t>структурированный электронный ресурс</a:t>
            </a:r>
            <a:r>
              <a:rPr lang="ru-RU" sz="2500" dirty="0"/>
              <a:t>, включающий:</a:t>
            </a:r>
          </a:p>
          <a:p>
            <a:r>
              <a:rPr lang="ru-RU" sz="2500" dirty="0"/>
              <a:t>Теоретические блоки</a:t>
            </a:r>
          </a:p>
          <a:p>
            <a:r>
              <a:rPr lang="ru-RU" sz="2500" dirty="0"/>
              <a:t>Тренировочные упражнения</a:t>
            </a:r>
          </a:p>
          <a:p>
            <a:r>
              <a:rPr lang="ru-RU" sz="2500" dirty="0"/>
              <a:t>Задачи с </a:t>
            </a:r>
            <a:r>
              <a:rPr lang="ru-RU" sz="2500" b="1" dirty="0"/>
              <a:t>автоматической проверкой</a:t>
            </a:r>
            <a:endParaRPr lang="ru-RU" sz="2500" dirty="0"/>
          </a:p>
          <a:p>
            <a:pPr marL="0" indent="0">
              <a:buNone/>
            </a:pPr>
            <a:r>
              <a:rPr lang="ru-RU" sz="2500" b="1" dirty="0"/>
              <a:t>Моделирующие среды</a:t>
            </a:r>
            <a:r>
              <a:rPr lang="ru-RU" sz="2500" dirty="0"/>
              <a:t> (для экспериментов с алгоритмами)</a:t>
            </a:r>
          </a:p>
          <a:p>
            <a:r>
              <a:rPr lang="ru-RU" sz="2500" dirty="0"/>
              <a:t>Главное отличие: ученик не пассивен — он </a:t>
            </a:r>
            <a:r>
              <a:rPr lang="ru-RU" sz="2500" b="1" dirty="0"/>
              <a:t>активно взаимодействует</a:t>
            </a:r>
            <a:r>
              <a:rPr lang="ru-RU" sz="2500" dirty="0"/>
              <a:t> и получает </a:t>
            </a:r>
            <a:r>
              <a:rPr lang="ru-RU" sz="2500" b="1" dirty="0"/>
              <a:t>мгновенную обратную связь</a:t>
            </a:r>
            <a:r>
              <a:rPr lang="ru-RU" sz="2500" dirty="0"/>
              <a:t>.</a:t>
            </a:r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233276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8D146-2FFA-F71A-B757-F1DA482F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953433"/>
            <a:ext cx="11019140" cy="14424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Практика. Этап 1 — Анализ и проектирование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AECB81-458F-3972-00DB-CB2B38CA1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8" y="1946786"/>
            <a:ext cx="11019141" cy="46211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500" b="1" dirty="0"/>
              <a:t>С чего начинается разработка? (Система из 6 этапов)</a:t>
            </a:r>
            <a:endParaRPr lang="ru-RU" sz="2500" dirty="0"/>
          </a:p>
          <a:p>
            <a:r>
              <a:rPr lang="ru-RU" sz="2500" b="1" dirty="0"/>
              <a:t>Анализ</a:t>
            </a:r>
            <a:r>
              <a:rPr lang="ru-RU" sz="2500" dirty="0"/>
              <a:t> актуального уровня ИКТ-компетенций семиклассников.</a:t>
            </a:r>
          </a:p>
          <a:p>
            <a:r>
              <a:rPr lang="ru-RU" sz="2500" b="1" dirty="0"/>
              <a:t>Определение места</a:t>
            </a:r>
            <a:r>
              <a:rPr lang="ru-RU" sz="2500" dirty="0"/>
              <a:t> практикума в рабочей программе.</a:t>
            </a:r>
          </a:p>
          <a:p>
            <a:r>
              <a:rPr lang="ru-RU" sz="2500" b="1" dirty="0"/>
              <a:t>Отбор содержания</a:t>
            </a:r>
            <a:r>
              <a:rPr lang="ru-RU" sz="2500" dirty="0"/>
              <a:t> строго по ФГОС.</a:t>
            </a:r>
          </a:p>
          <a:p>
            <a:r>
              <a:rPr lang="ru-RU" sz="2500" b="1" dirty="0"/>
              <a:t>Проектирование</a:t>
            </a:r>
            <a:r>
              <a:rPr lang="ru-RU" sz="2500" dirty="0"/>
              <a:t> интерактивных элементов (ключевой этап!).</a:t>
            </a:r>
          </a:p>
          <a:p>
            <a:r>
              <a:rPr lang="ru-RU" sz="2500" b="1" dirty="0"/>
              <a:t>Разработка навигации</a:t>
            </a:r>
            <a:r>
              <a:rPr lang="ru-RU" sz="2500" dirty="0"/>
              <a:t> (без когнитивной перегрузки).</a:t>
            </a:r>
          </a:p>
          <a:p>
            <a:r>
              <a:rPr lang="ru-RU" sz="2500" b="1" dirty="0"/>
              <a:t>Создание системы обратной связи</a:t>
            </a:r>
            <a:r>
              <a:rPr lang="ru-RU" sz="2500" dirty="0"/>
              <a:t> и оценивания.</a:t>
            </a:r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662221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51217-2AD6-3BB4-7CFE-DF5763731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228" y="204319"/>
            <a:ext cx="10325000" cy="14424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Практика. Этап 2 — Модульная структура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4CED03-4143-CFA6-C527-29FDD980B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3634" y="1204330"/>
            <a:ext cx="10325000" cy="3564436"/>
          </a:xfrm>
        </p:spPr>
        <p:txBody>
          <a:bodyPr>
            <a:normAutofit/>
          </a:bodyPr>
          <a:lstStyle/>
          <a:p>
            <a:r>
              <a:rPr lang="ru-RU" sz="2400" dirty="0"/>
              <a:t>Логика построения практикума (по темам 7 класса)</a:t>
            </a:r>
          </a:p>
          <a:p>
            <a:endParaRPr lang="ru-RU" sz="2400" dirty="0"/>
          </a:p>
          <a:p>
            <a:pPr marL="0" indent="0">
              <a:buNone/>
            </a:pPr>
            <a:r>
              <a:rPr lang="ru-RU" sz="2400" dirty="0"/>
              <a:t>	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D45B4DCF-2BBA-12EA-9A9C-32F7357D2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323575"/>
              </p:ext>
            </p:extLst>
          </p:nvPr>
        </p:nvGraphicFramePr>
        <p:xfrm>
          <a:off x="1674870" y="1889706"/>
          <a:ext cx="8691716" cy="3374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387">
                  <a:extLst>
                    <a:ext uri="{9D8B030D-6E8A-4147-A177-3AD203B41FA5}">
                      <a16:colId xmlns:a16="http://schemas.microsoft.com/office/drawing/2014/main" val="2497317074"/>
                    </a:ext>
                  </a:extLst>
                </a:gridCol>
                <a:gridCol w="7738329">
                  <a:extLst>
                    <a:ext uri="{9D8B030D-6E8A-4147-A177-3AD203B41FA5}">
                      <a16:colId xmlns:a16="http://schemas.microsoft.com/office/drawing/2014/main" val="4196291644"/>
                    </a:ext>
                  </a:extLst>
                </a:gridCol>
              </a:tblGrid>
              <a:tr h="386897">
                <a:tc>
                  <a:txBody>
                    <a:bodyPr/>
                    <a:lstStyle/>
                    <a:p>
                      <a:r>
                        <a:rPr lang="ru-RU" sz="24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Название модуля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926113"/>
                  </a:ext>
                </a:extLst>
              </a:tr>
              <a:tr h="667795">
                <a:tc>
                  <a:txBody>
                    <a:bodyPr/>
                    <a:lstStyle/>
                    <a:p>
                      <a:r>
                        <a:rPr lang="ru-RU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Информация и информационные процессы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760138"/>
                  </a:ext>
                </a:extLst>
              </a:tr>
              <a:tr h="667795">
                <a:tc>
                  <a:txBody>
                    <a:bodyPr/>
                    <a:lstStyle/>
                    <a:p>
                      <a:r>
                        <a:rPr lang="ru-RU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Компьютер как универсальное устройство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096591"/>
                  </a:ext>
                </a:extLst>
              </a:tr>
              <a:tr h="667795">
                <a:tc>
                  <a:txBody>
                    <a:bodyPr/>
                    <a:lstStyle/>
                    <a:p>
                      <a:r>
                        <a:rPr lang="ru-RU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Обработка графической информации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877573"/>
                  </a:ext>
                </a:extLst>
              </a:tr>
              <a:tr h="386897">
                <a:tc>
                  <a:txBody>
                    <a:bodyPr/>
                    <a:lstStyle/>
                    <a:p>
                      <a:r>
                        <a:rPr lang="ru-RU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Обработка текстовой информации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291660"/>
                  </a:ext>
                </a:extLst>
              </a:tr>
              <a:tr h="386897">
                <a:tc>
                  <a:txBody>
                    <a:bodyPr/>
                    <a:lstStyle/>
                    <a:p>
                      <a:r>
                        <a:rPr lang="ru-RU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Мультимедиа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12895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FB7F7FA-D5FB-83FB-2A73-A7A6B5C18F3D}"/>
              </a:ext>
            </a:extLst>
          </p:cNvPr>
          <p:cNvSpPr txBox="1"/>
          <p:nvPr/>
        </p:nvSpPr>
        <p:spPr>
          <a:xfrm>
            <a:off x="923102" y="5507615"/>
            <a:ext cx="10325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Плюсы модулей: Гибкость, возможность использовать и на уроках, </a:t>
            </a:r>
          </a:p>
          <a:p>
            <a:r>
              <a:rPr lang="ru-RU" sz="2400" dirty="0"/>
              <a:t>и для самостоятельной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69519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1AEDE-0E90-E8AE-9064-33F283B78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Практика. Этап 3 — Типы заданий (Деятельностный компонент)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670470-F1AD-8077-684D-35F0D3B2B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818968"/>
            <a:ext cx="11038806" cy="48669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/>
              <a:t>Чем будет заниматься ученик? (Вместо "прочитай и ответь")</a:t>
            </a:r>
            <a:endParaRPr lang="ru-RU" sz="2800" dirty="0"/>
          </a:p>
          <a:p>
            <a:r>
              <a:rPr lang="ru-RU" sz="2800" dirty="0"/>
              <a:t>Приводим </a:t>
            </a:r>
            <a:r>
              <a:rPr lang="ru-RU" sz="2800" b="1" dirty="0"/>
              <a:t>конкретные примеры</a:t>
            </a:r>
            <a:r>
              <a:rPr lang="ru-RU" sz="2800" dirty="0"/>
              <a:t> активностей:</a:t>
            </a:r>
          </a:p>
          <a:p>
            <a:r>
              <a:rPr lang="ru-RU" sz="2800" b="1" dirty="0"/>
              <a:t>Собрать алгоритм</a:t>
            </a:r>
            <a:r>
              <a:rPr lang="ru-RU" sz="2800" dirty="0"/>
              <a:t> из разрозненных блоков.</a:t>
            </a:r>
          </a:p>
          <a:p>
            <a:r>
              <a:rPr lang="ru-RU" sz="2800" b="1" dirty="0"/>
              <a:t>Настроить параметры</a:t>
            </a:r>
            <a:r>
              <a:rPr lang="ru-RU" sz="2800" dirty="0"/>
              <a:t> готовой модели (например, графического редактора).</a:t>
            </a:r>
          </a:p>
          <a:p>
            <a:r>
              <a:rPr lang="ru-RU" sz="2800" b="1" dirty="0"/>
              <a:t>Найти и исправить ошибки</a:t>
            </a:r>
            <a:r>
              <a:rPr lang="ru-RU" sz="2800" dirty="0"/>
              <a:t> в простом программном коде.</a:t>
            </a:r>
          </a:p>
          <a:p>
            <a:r>
              <a:rPr lang="ru-RU" sz="2800" b="1" dirty="0"/>
              <a:t>Ответить на вопросы</a:t>
            </a:r>
            <a:r>
              <a:rPr lang="ru-RU" sz="2800" dirty="0"/>
              <a:t> с </a:t>
            </a:r>
            <a:r>
              <a:rPr lang="ru-RU" sz="2800" b="1" dirty="0"/>
              <a:t>мгновенной автоматической проверкой</a:t>
            </a:r>
            <a:r>
              <a:rPr lang="ru-RU" sz="2800" dirty="0"/>
              <a:t>.</a:t>
            </a:r>
          </a:p>
          <a:p>
            <a:r>
              <a:rPr lang="ru-RU" sz="2800" b="1" dirty="0"/>
              <a:t>Создать мини-проект</a:t>
            </a:r>
            <a:r>
              <a:rPr lang="ru-RU" sz="2800" dirty="0"/>
              <a:t> в визуальной среде.</a:t>
            </a:r>
          </a:p>
          <a:p>
            <a:pPr marL="0" indent="0">
              <a:buNone/>
            </a:pPr>
            <a:r>
              <a:rPr lang="ru-RU" sz="2800" b="1" dirty="0"/>
              <a:t>Ключевая задача:</a:t>
            </a:r>
            <a:r>
              <a:rPr lang="ru-RU" sz="2800" dirty="0"/>
              <a:t> ученик должен </a:t>
            </a:r>
            <a:r>
              <a:rPr lang="ru-RU" sz="2800" i="1" dirty="0" err="1"/>
              <a:t>дейсвовать</a:t>
            </a:r>
            <a:r>
              <a:rPr lang="ru-RU" sz="2800" dirty="0"/>
              <a:t>, а не запоминать.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12584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Right Triangle 4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19EC7B8-C390-4F1B-8960-E6D324510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CEE1CC1-2CD0-4957-8A12-48FA80C0C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4901FEB-A7C2-457B-A124-AD433B041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76048A8-79AA-454C-BD3E-3004F7426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7B51975-25FE-4328-9815-2AA302F28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440B47E-6D3E-4978-B887-B53DA0BFF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D94D0A1-D760-40DE-B758-008B93D58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9E590CB-0538-40D7-9CAC-1BBD39CC2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D7C67DA-B2AA-46E2-8065-1F862A6F72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0C2ED54-1B65-4F4A-B14B-41FC05B37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AE5BBBC-F576-4D54-BF67-C00BB1F4F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0D490E7-12F8-40DC-A9C1-D119667EE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C855383-9F21-4BDA-8FCA-22AF3D69FF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C3E600C-E08A-418E-B30E-2B0FC15DF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80D58F-BD3F-4B47-9BD2-888B0D9D1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3544818-9B28-4A71-8D7B-80727A532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01FFBC7-035F-48C5-91FA-4A4973FCD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6195BC5-BB4E-4F3F-8378-0B308B425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2404171-AF5C-4FA1-9D4E-DCF75562B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BAD45A86-9385-473D-9DBF-565E0A94A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BA5A228-913F-4D4F-AB25-537293624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87E8BFE-D92E-4EB3-ADD1-FB75CAA68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08756FCD-8335-4089-B4EE-13D629E53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A9707D7B-937E-4DC3-87BA-B7B704268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AB1A72DC-3F29-4488-9051-C21E1CBB7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56DAD76-815C-4F16-98CF-8E8BE1965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1AF2F8C5-6691-4EBD-B42E-4B17DF1ED2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32ED14D-1C00-41C8-849C-030A1434E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62F296F5-9867-45CA-BF0A-EF216F6A8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3B72471-9DB5-428B-AF52-E11E03B9F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8656B49-5277-4610-BD7B-F5D98170B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1A47399-8F78-4DB1-BD21-1166BCB26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Right Triangle 85">
            <a:extLst>
              <a:ext uri="{FF2B5EF4-FFF2-40B4-BE49-F238E27FC236}">
                <a16:creationId xmlns:a16="http://schemas.microsoft.com/office/drawing/2014/main" id="{F952A221-69C2-46B3-890D-354CA5961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5810332" y="-28672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C0256-86BF-0606-A9F0-B73C20F7E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071" y="722904"/>
            <a:ext cx="9821130" cy="10759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000" b="1"/>
              <a:t>Чек-лист: 4 обязательных компонента практикума</a:t>
            </a:r>
            <a:br>
              <a:rPr lang="en-US" sz="3000" b="1"/>
            </a:br>
            <a:endParaRPr lang="en-US" sz="3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ECBA73-57D7-C18D-A2DD-282488F83591}"/>
              </a:ext>
            </a:extLst>
          </p:cNvPr>
          <p:cNvSpPr txBox="1"/>
          <p:nvPr/>
        </p:nvSpPr>
        <p:spPr>
          <a:xfrm>
            <a:off x="2113782" y="1484636"/>
            <a:ext cx="7893025" cy="614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</a:pPr>
            <a:r>
              <a:rPr lang="en-US" sz="2400" b="0" i="0">
                <a:solidFill>
                  <a:schemeClr val="tx2"/>
                </a:solidFill>
                <a:effectLst/>
              </a:rPr>
              <a:t>Игровые механики — только </a:t>
            </a:r>
            <a:r>
              <a:rPr lang="en-US" sz="2400" b="1" i="0">
                <a:solidFill>
                  <a:schemeClr val="tx2"/>
                </a:solidFill>
                <a:effectLst/>
              </a:rPr>
              <a:t>средство</a:t>
            </a:r>
            <a:r>
              <a:rPr lang="en-US" sz="2400" b="0" i="0">
                <a:solidFill>
                  <a:schemeClr val="tx2"/>
                </a:solidFill>
                <a:effectLst/>
              </a:rPr>
              <a:t>, а не самоцель!</a:t>
            </a:r>
            <a:endParaRPr lang="en-US" sz="2400">
              <a:solidFill>
                <a:schemeClr val="tx2"/>
              </a:solidFill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9E4C142-02ED-1C54-206D-01A8A9587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144204"/>
              </p:ext>
            </p:extLst>
          </p:nvPr>
        </p:nvGraphicFramePr>
        <p:xfrm>
          <a:off x="803683" y="2490209"/>
          <a:ext cx="10701564" cy="4024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0782">
                  <a:extLst>
                    <a:ext uri="{9D8B030D-6E8A-4147-A177-3AD203B41FA5}">
                      <a16:colId xmlns:a16="http://schemas.microsoft.com/office/drawing/2014/main" val="544559369"/>
                    </a:ext>
                  </a:extLst>
                </a:gridCol>
                <a:gridCol w="5350782">
                  <a:extLst>
                    <a:ext uri="{9D8B030D-6E8A-4147-A177-3AD203B41FA5}">
                      <a16:colId xmlns:a16="http://schemas.microsoft.com/office/drawing/2014/main" val="2572928537"/>
                    </a:ext>
                  </a:extLst>
                </a:gridCol>
              </a:tblGrid>
              <a:tr h="804868">
                <a:tc>
                  <a:txBody>
                    <a:bodyPr/>
                    <a:lstStyle/>
                    <a:p>
                      <a:r>
                        <a:rPr lang="ru-RU" sz="2000" dirty="0"/>
                        <a:t>Компонент</a:t>
                      </a:r>
                    </a:p>
                  </a:txBody>
                  <a:tcPr marL="88035" marR="88035" marT="44017" marB="4401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/>
                        <a:t>Как реализован</a:t>
                      </a:r>
                    </a:p>
                    <a:p>
                      <a:endParaRPr lang="ru-RU" sz="2000"/>
                    </a:p>
                  </a:txBody>
                  <a:tcPr marL="88035" marR="88035" marT="44017" marB="44017"/>
                </a:tc>
                <a:extLst>
                  <a:ext uri="{0D108BD9-81ED-4DB2-BD59-A6C34878D82A}">
                    <a16:rowId xmlns:a16="http://schemas.microsoft.com/office/drawing/2014/main" val="315369085"/>
                  </a:ext>
                </a:extLst>
              </a:tr>
              <a:tr h="8048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Мотивационно-целевой</a:t>
                      </a:r>
                      <a:endParaRPr lang="ru-RU" sz="2000" dirty="0"/>
                    </a:p>
                  </a:txBody>
                  <a:tcPr marL="88035" marR="88035" marT="44017" marB="44017"/>
                </a:tc>
                <a:tc>
                  <a:txBody>
                    <a:bodyPr/>
                    <a:lstStyle/>
                    <a:p>
                      <a:r>
                        <a:rPr lang="ru-RU" sz="20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Визуализация абстрактных понятий, понятный интерфейс</a:t>
                      </a:r>
                      <a:endParaRPr lang="ru-RU" sz="2000"/>
                    </a:p>
                  </a:txBody>
                  <a:tcPr marL="88035" marR="88035" marT="44017" marB="44017"/>
                </a:tc>
                <a:extLst>
                  <a:ext uri="{0D108BD9-81ED-4DB2-BD59-A6C34878D82A}">
                    <a16:rowId xmlns:a16="http://schemas.microsoft.com/office/drawing/2014/main" val="2146512391"/>
                  </a:ext>
                </a:extLst>
              </a:tr>
              <a:tr h="804868">
                <a:tc>
                  <a:txBody>
                    <a:bodyPr/>
                    <a:lstStyle/>
                    <a:p>
                      <a:r>
                        <a:rPr lang="ru-RU" sz="20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Содержательный</a:t>
                      </a:r>
                      <a:endParaRPr lang="ru-RU" sz="2000"/>
                    </a:p>
                  </a:txBody>
                  <a:tcPr marL="88035" marR="88035" marT="44017" marB="44017"/>
                </a:tc>
                <a:tc>
                  <a:txBody>
                    <a:bodyPr/>
                    <a:lstStyle/>
                    <a:p>
                      <a:r>
                        <a:rPr lang="ru-RU" sz="20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Строго по ФГОС, адаптирован под возраст 13-14 лет</a:t>
                      </a:r>
                      <a:endParaRPr lang="ru-RU" sz="2000"/>
                    </a:p>
                  </a:txBody>
                  <a:tcPr marL="88035" marR="88035" marT="44017" marB="44017"/>
                </a:tc>
                <a:extLst>
                  <a:ext uri="{0D108BD9-81ED-4DB2-BD59-A6C34878D82A}">
                    <a16:rowId xmlns:a16="http://schemas.microsoft.com/office/drawing/2014/main" val="1989081974"/>
                  </a:ext>
                </a:extLst>
              </a:tr>
              <a:tr h="804868">
                <a:tc>
                  <a:txBody>
                    <a:bodyPr/>
                    <a:lstStyle/>
                    <a:p>
                      <a:r>
                        <a:rPr lang="ru-RU" sz="20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Деятельностный</a:t>
                      </a:r>
                      <a:endParaRPr lang="ru-RU" sz="2000"/>
                    </a:p>
                  </a:txBody>
                  <a:tcPr marL="88035" marR="88035" marT="44017" marB="44017"/>
                </a:tc>
                <a:tc>
                  <a:txBody>
                    <a:bodyPr/>
                    <a:lstStyle/>
                    <a:p>
                      <a:r>
                        <a:rPr lang="ru-RU" sz="20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на творчество: проекты, работа в средах</a:t>
                      </a:r>
                      <a:endParaRPr lang="ru-RU" sz="2000"/>
                    </a:p>
                  </a:txBody>
                  <a:tcPr marL="88035" marR="88035" marT="44017" marB="44017"/>
                </a:tc>
                <a:extLst>
                  <a:ext uri="{0D108BD9-81ED-4DB2-BD59-A6C34878D82A}">
                    <a16:rowId xmlns:a16="http://schemas.microsoft.com/office/drawing/2014/main" val="2768974305"/>
                  </a:ext>
                </a:extLst>
              </a:tr>
              <a:tr h="804868">
                <a:tc>
                  <a:txBody>
                    <a:bodyPr/>
                    <a:lstStyle/>
                    <a:p>
                      <a:r>
                        <a:rPr lang="ru-RU" sz="20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Технологический</a:t>
                      </a:r>
                      <a:endParaRPr lang="ru-RU" sz="2000"/>
                    </a:p>
                  </a:txBody>
                  <a:tcPr marL="88035" marR="88035" marT="44017" marB="44017"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Автоматическая проверка, обратная связь, навигация</a:t>
                      </a:r>
                      <a:endParaRPr lang="ru-RU" sz="2000" dirty="0"/>
                    </a:p>
                  </a:txBody>
                  <a:tcPr marL="88035" marR="88035" marT="44017" marB="44017"/>
                </a:tc>
                <a:extLst>
                  <a:ext uri="{0D108BD9-81ED-4DB2-BD59-A6C34878D82A}">
                    <a16:rowId xmlns:a16="http://schemas.microsoft.com/office/drawing/2014/main" val="283101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206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7F32B7-AA15-BF97-6A38-1036A1DEC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Важное требование — Интерфейс и навигация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E7F52C-CCF8-ED27-5CA8-BA010F31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661652"/>
            <a:ext cx="10325000" cy="42429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dirty="0"/>
              <a:t>Как не перегрузить ученика?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/>
              <a:t>Понятная навигация</a:t>
            </a:r>
            <a:r>
              <a:rPr lang="ru-RU" sz="2800" dirty="0"/>
              <a:t> — ученик всегда знает: где он находится, куда идти и как вернуться.</a:t>
            </a:r>
          </a:p>
          <a:p>
            <a:pPr marL="0" indent="0">
              <a:buNone/>
            </a:pPr>
            <a:r>
              <a:rPr lang="ru-RU" sz="2800" b="1" dirty="0"/>
              <a:t>Исключение когнитивной перегрузки</a:t>
            </a:r>
            <a:r>
              <a:rPr lang="ru-RU" sz="2800" dirty="0"/>
              <a:t> — минимум отвлекающих элементов.</a:t>
            </a:r>
          </a:p>
          <a:p>
            <a:r>
              <a:rPr lang="ru-RU" sz="2800" dirty="0"/>
              <a:t>Единый стиль оформления всех модулей.</a:t>
            </a:r>
          </a:p>
          <a:p>
            <a:r>
              <a:rPr lang="ru-RU" sz="2800" dirty="0"/>
              <a:t>Адаптивный дизайн (работает на ноутбуке, планшете, интерактивной панели).</a:t>
            </a:r>
          </a:p>
          <a:p>
            <a:r>
              <a:rPr lang="ru-RU" sz="2800" dirty="0"/>
              <a:t>Сложный интерфейс убивает любой педагогический замысел.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47930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26B58-9244-DEA9-078F-F46F9D490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Кто и как это делает? (Практика для вуза)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9C7785-8E33-1C03-84D6-E53116BF3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848465"/>
            <a:ext cx="10325000" cy="4056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Подготовка будущих учителей</a:t>
            </a:r>
            <a:endParaRPr lang="ru-RU" sz="2400" dirty="0"/>
          </a:p>
          <a:p>
            <a:r>
              <a:rPr lang="ru-RU" sz="2400" dirty="0"/>
              <a:t>Разработка практикума — отличная практическая задача для </a:t>
            </a:r>
            <a:r>
              <a:rPr lang="ru-RU" sz="2400" b="1" dirty="0"/>
              <a:t>студентов педагогических направлений</a:t>
            </a:r>
            <a:r>
              <a:rPr lang="ru-RU" sz="2400" dirty="0"/>
              <a:t> в рамках курсов:</a:t>
            </a:r>
          </a:p>
          <a:p>
            <a:r>
              <a:rPr lang="ru-RU" sz="2400" dirty="0"/>
              <a:t>«Теория и методика обучения информатике»</a:t>
            </a:r>
          </a:p>
          <a:p>
            <a:r>
              <a:rPr lang="ru-RU" sz="2400" dirty="0"/>
              <a:t>«Цифровые образовательные ресурсы»</a:t>
            </a:r>
          </a:p>
          <a:p>
            <a:r>
              <a:rPr lang="ru-RU" sz="2400" dirty="0"/>
              <a:t>«Web-программирование»</a:t>
            </a:r>
          </a:p>
          <a:p>
            <a:pPr marL="0" indent="0">
              <a:buNone/>
            </a:pPr>
            <a:r>
              <a:rPr lang="ru-RU" sz="2400" b="1" dirty="0"/>
              <a:t>Двойной результат:</a:t>
            </a:r>
            <a:r>
              <a:rPr lang="ru-RU" sz="2400" dirty="0"/>
              <a:t> студенты осваивают и технологию создания ресурсов, </a:t>
            </a:r>
            <a:r>
              <a:rPr lang="ru-RU" sz="2400" b="1" dirty="0"/>
              <a:t>и</a:t>
            </a:r>
            <a:r>
              <a:rPr lang="ru-RU" sz="2400" dirty="0"/>
              <a:t> принципы педагогического дизайна.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08196874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Custom 133">
      <a:dk1>
        <a:sysClr val="windowText" lastClr="000000"/>
      </a:dk1>
      <a:lt1>
        <a:sysClr val="window" lastClr="FFFFFF"/>
      </a:lt1>
      <a:dk2>
        <a:srgbClr val="2A2735"/>
      </a:dk2>
      <a:lt2>
        <a:srgbClr val="EEEEEE"/>
      </a:lt2>
      <a:accent1>
        <a:srgbClr val="1EBE9B"/>
      </a:accent1>
      <a:accent2>
        <a:srgbClr val="8F99BB"/>
      </a:accent2>
      <a:accent3>
        <a:srgbClr val="FD8686"/>
      </a:accent3>
      <a:accent4>
        <a:srgbClr val="A3A3C1"/>
      </a:accent4>
      <a:accent5>
        <a:srgbClr val="7162FE"/>
      </a:accent5>
      <a:accent6>
        <a:srgbClr val="E76445"/>
      </a:accent6>
      <a:hlink>
        <a:srgbClr val="EF08F7"/>
      </a:hlink>
      <a:folHlink>
        <a:srgbClr val="8477FE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586</Words>
  <Application>Microsoft Office PowerPoint</Application>
  <PresentationFormat>Широкоэкранный</PresentationFormat>
  <Paragraphs>83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Grandview</vt:lpstr>
      <vt:lpstr>Wingdings</vt:lpstr>
      <vt:lpstr>CosineVTI</vt:lpstr>
      <vt:lpstr>Методические особенности разработки интерактивного практикума по информатике для 7 класса</vt:lpstr>
      <vt:lpstr>Проблема и актуальность </vt:lpstr>
      <vt:lpstr>Что такое интерактивный практикум? </vt:lpstr>
      <vt:lpstr>Практика. Этап 1 — Анализ и проектирование </vt:lpstr>
      <vt:lpstr>Практика. Этап 2 — Модульная структура </vt:lpstr>
      <vt:lpstr>Практика. Этап 3 — Типы заданий (Деятельностный компонент) </vt:lpstr>
      <vt:lpstr>Чек-лист: 4 обязательных компонента практикума </vt:lpstr>
      <vt:lpstr>Важное требование — Интерфейс и навигация </vt:lpstr>
      <vt:lpstr>Кто и как это делает? (Практика для вуза) </vt:lpstr>
      <vt:lpstr>Выводы и результаты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Ксения Корнева</dc:creator>
  <cp:lastModifiedBy>Ксения Корнева</cp:lastModifiedBy>
  <cp:revision>2</cp:revision>
  <dcterms:created xsi:type="dcterms:W3CDTF">2026-04-14T10:16:53Z</dcterms:created>
  <dcterms:modified xsi:type="dcterms:W3CDTF">2026-04-16T07:49:39Z</dcterms:modified>
</cp:coreProperties>
</file>