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90E0BD4-D8DA-4A80-AB8C-AA0707568D4C}" type="doc">
      <dgm:prSet loTypeId="urn:microsoft.com/office/officeart/2005/8/layout/hierarchy1" loCatId="hierarchy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FA776290-85DE-42D9-A597-2A2C253432EB}">
      <dgm:prSet/>
      <dgm:spPr/>
      <dgm:t>
        <a:bodyPr/>
        <a:lstStyle/>
        <a:p>
          <a:r>
            <a:rPr lang="ru-RU"/>
            <a:t>Спроектирована общая структура игрового приложения;</a:t>
          </a:r>
          <a:endParaRPr lang="en-US"/>
        </a:p>
      </dgm:t>
    </dgm:pt>
    <dgm:pt modelId="{5F702AFF-4930-4358-8C6A-37EF167208B5}" type="parTrans" cxnId="{250BC6DE-4218-4333-B54C-624BD057E0AB}">
      <dgm:prSet/>
      <dgm:spPr/>
      <dgm:t>
        <a:bodyPr/>
        <a:lstStyle/>
        <a:p>
          <a:endParaRPr lang="en-US"/>
        </a:p>
      </dgm:t>
    </dgm:pt>
    <dgm:pt modelId="{A02BF064-6F34-4D64-8B42-8E8CF2DE9ABE}" type="sibTrans" cxnId="{250BC6DE-4218-4333-B54C-624BD057E0AB}">
      <dgm:prSet/>
      <dgm:spPr/>
      <dgm:t>
        <a:bodyPr/>
        <a:lstStyle/>
        <a:p>
          <a:endParaRPr lang="en-US"/>
        </a:p>
      </dgm:t>
    </dgm:pt>
    <dgm:pt modelId="{A585F308-80D0-412C-BFF1-2A2F6A6987F8}">
      <dgm:prSet/>
      <dgm:spPr/>
      <dgm:t>
        <a:bodyPr/>
        <a:lstStyle/>
        <a:p>
          <a:r>
            <a:rPr lang="ru-RU"/>
            <a:t>Проведен анализ процессов интеграции игровых механик;</a:t>
          </a:r>
          <a:endParaRPr lang="en-US"/>
        </a:p>
      </dgm:t>
    </dgm:pt>
    <dgm:pt modelId="{4FDE828C-F944-465E-8BD3-5A0986ECDD0B}" type="parTrans" cxnId="{D5054D66-6D7D-4908-9159-F9FF2CE40A2E}">
      <dgm:prSet/>
      <dgm:spPr/>
      <dgm:t>
        <a:bodyPr/>
        <a:lstStyle/>
        <a:p>
          <a:endParaRPr lang="en-US"/>
        </a:p>
      </dgm:t>
    </dgm:pt>
    <dgm:pt modelId="{DD18A374-7902-4D34-A6E0-8B10B4C742E2}" type="sibTrans" cxnId="{D5054D66-6D7D-4908-9159-F9FF2CE40A2E}">
      <dgm:prSet/>
      <dgm:spPr/>
      <dgm:t>
        <a:bodyPr/>
        <a:lstStyle/>
        <a:p>
          <a:endParaRPr lang="en-US"/>
        </a:p>
      </dgm:t>
    </dgm:pt>
    <dgm:pt modelId="{1269132D-95D9-4DDA-81BD-865DDB2EF537}">
      <dgm:prSet/>
      <dgm:spPr/>
      <dgm:t>
        <a:bodyPr/>
        <a:lstStyle/>
        <a:p>
          <a:r>
            <a:rPr lang="ru-RU"/>
            <a:t>Разработана система сеточного инвентаря как интерфейс взаимодействия механик и пользователя через модель предметов.</a:t>
          </a:r>
          <a:endParaRPr lang="en-US"/>
        </a:p>
      </dgm:t>
    </dgm:pt>
    <dgm:pt modelId="{9D053778-56C7-47C1-9D62-CC1F9561F5E0}" type="parTrans" cxnId="{C042D64F-70B1-42B3-BC85-E0CF48B41E1D}">
      <dgm:prSet/>
      <dgm:spPr/>
      <dgm:t>
        <a:bodyPr/>
        <a:lstStyle/>
        <a:p>
          <a:endParaRPr lang="en-US"/>
        </a:p>
      </dgm:t>
    </dgm:pt>
    <dgm:pt modelId="{1DC54070-2450-4453-8ACF-92F05372B811}" type="sibTrans" cxnId="{C042D64F-70B1-42B3-BC85-E0CF48B41E1D}">
      <dgm:prSet/>
      <dgm:spPr/>
      <dgm:t>
        <a:bodyPr/>
        <a:lstStyle/>
        <a:p>
          <a:endParaRPr lang="en-US"/>
        </a:p>
      </dgm:t>
    </dgm:pt>
    <dgm:pt modelId="{2B9D58C3-CCB5-4280-9762-468679504C6E}" type="pres">
      <dgm:prSet presAssocID="{590E0BD4-D8DA-4A80-AB8C-AA0707568D4C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F8D0D088-F793-4D06-870C-F404CA3E3C77}" type="pres">
      <dgm:prSet presAssocID="{FA776290-85DE-42D9-A597-2A2C253432EB}" presName="hierRoot1" presStyleCnt="0"/>
      <dgm:spPr/>
    </dgm:pt>
    <dgm:pt modelId="{4FA79778-15F8-4789-B79E-B50DE4ACE61C}" type="pres">
      <dgm:prSet presAssocID="{FA776290-85DE-42D9-A597-2A2C253432EB}" presName="composite" presStyleCnt="0"/>
      <dgm:spPr/>
    </dgm:pt>
    <dgm:pt modelId="{8B3F7B18-5A1B-479D-80B7-226F4A909BB2}" type="pres">
      <dgm:prSet presAssocID="{FA776290-85DE-42D9-A597-2A2C253432EB}" presName="background" presStyleLbl="node0" presStyleIdx="0" presStyleCnt="3"/>
      <dgm:spPr/>
    </dgm:pt>
    <dgm:pt modelId="{56382F02-83E1-4D66-8391-8315892A0549}" type="pres">
      <dgm:prSet presAssocID="{FA776290-85DE-42D9-A597-2A2C253432EB}" presName="text" presStyleLbl="fgAcc0" presStyleIdx="0" presStyleCnt="3">
        <dgm:presLayoutVars>
          <dgm:chPref val="3"/>
        </dgm:presLayoutVars>
      </dgm:prSet>
      <dgm:spPr/>
    </dgm:pt>
    <dgm:pt modelId="{0E754AD6-BE31-4D31-8966-450B7E94B557}" type="pres">
      <dgm:prSet presAssocID="{FA776290-85DE-42D9-A597-2A2C253432EB}" presName="hierChild2" presStyleCnt="0"/>
      <dgm:spPr/>
    </dgm:pt>
    <dgm:pt modelId="{875F60E7-6BFE-4D44-B07F-9915F0A5F6DF}" type="pres">
      <dgm:prSet presAssocID="{A585F308-80D0-412C-BFF1-2A2F6A6987F8}" presName="hierRoot1" presStyleCnt="0"/>
      <dgm:spPr/>
    </dgm:pt>
    <dgm:pt modelId="{83BE3B22-E4EC-4419-AAB3-79D80862CCD9}" type="pres">
      <dgm:prSet presAssocID="{A585F308-80D0-412C-BFF1-2A2F6A6987F8}" presName="composite" presStyleCnt="0"/>
      <dgm:spPr/>
    </dgm:pt>
    <dgm:pt modelId="{1C579F94-30C1-4621-A7EA-106B4BA9D398}" type="pres">
      <dgm:prSet presAssocID="{A585F308-80D0-412C-BFF1-2A2F6A6987F8}" presName="background" presStyleLbl="node0" presStyleIdx="1" presStyleCnt="3"/>
      <dgm:spPr/>
    </dgm:pt>
    <dgm:pt modelId="{4EA68428-E87B-4345-9557-65926DA9E3DB}" type="pres">
      <dgm:prSet presAssocID="{A585F308-80D0-412C-BFF1-2A2F6A6987F8}" presName="text" presStyleLbl="fgAcc0" presStyleIdx="1" presStyleCnt="3">
        <dgm:presLayoutVars>
          <dgm:chPref val="3"/>
        </dgm:presLayoutVars>
      </dgm:prSet>
      <dgm:spPr/>
    </dgm:pt>
    <dgm:pt modelId="{C66BA802-29F5-4CA1-8D90-4B1756A09996}" type="pres">
      <dgm:prSet presAssocID="{A585F308-80D0-412C-BFF1-2A2F6A6987F8}" presName="hierChild2" presStyleCnt="0"/>
      <dgm:spPr/>
    </dgm:pt>
    <dgm:pt modelId="{68D444DE-401E-44DE-A4CA-8E033821A986}" type="pres">
      <dgm:prSet presAssocID="{1269132D-95D9-4DDA-81BD-865DDB2EF537}" presName="hierRoot1" presStyleCnt="0"/>
      <dgm:spPr/>
    </dgm:pt>
    <dgm:pt modelId="{442123A7-E8CD-49D5-8479-47E26DBCE9C8}" type="pres">
      <dgm:prSet presAssocID="{1269132D-95D9-4DDA-81BD-865DDB2EF537}" presName="composite" presStyleCnt="0"/>
      <dgm:spPr/>
    </dgm:pt>
    <dgm:pt modelId="{B8638584-819B-4310-AE05-C43F9D721470}" type="pres">
      <dgm:prSet presAssocID="{1269132D-95D9-4DDA-81BD-865DDB2EF537}" presName="background" presStyleLbl="node0" presStyleIdx="2" presStyleCnt="3"/>
      <dgm:spPr/>
    </dgm:pt>
    <dgm:pt modelId="{5120C587-9E8D-4EB5-9A33-53FFDE801445}" type="pres">
      <dgm:prSet presAssocID="{1269132D-95D9-4DDA-81BD-865DDB2EF537}" presName="text" presStyleLbl="fgAcc0" presStyleIdx="2" presStyleCnt="3">
        <dgm:presLayoutVars>
          <dgm:chPref val="3"/>
        </dgm:presLayoutVars>
      </dgm:prSet>
      <dgm:spPr/>
    </dgm:pt>
    <dgm:pt modelId="{00C8D49B-C072-4C83-AFBD-92E3E82A113B}" type="pres">
      <dgm:prSet presAssocID="{1269132D-95D9-4DDA-81BD-865DDB2EF537}" presName="hierChild2" presStyleCnt="0"/>
      <dgm:spPr/>
    </dgm:pt>
  </dgm:ptLst>
  <dgm:cxnLst>
    <dgm:cxn modelId="{D5054D66-6D7D-4908-9159-F9FF2CE40A2E}" srcId="{590E0BD4-D8DA-4A80-AB8C-AA0707568D4C}" destId="{A585F308-80D0-412C-BFF1-2A2F6A6987F8}" srcOrd="1" destOrd="0" parTransId="{4FDE828C-F944-465E-8BD3-5A0986ECDD0B}" sibTransId="{DD18A374-7902-4D34-A6E0-8B10B4C742E2}"/>
    <dgm:cxn modelId="{C042D64F-70B1-42B3-BC85-E0CF48B41E1D}" srcId="{590E0BD4-D8DA-4A80-AB8C-AA0707568D4C}" destId="{1269132D-95D9-4DDA-81BD-865DDB2EF537}" srcOrd="2" destOrd="0" parTransId="{9D053778-56C7-47C1-9D62-CC1F9561F5E0}" sibTransId="{1DC54070-2450-4453-8ACF-92F05372B811}"/>
    <dgm:cxn modelId="{4831E97A-8FC4-4AD3-988E-2EF37E7F5AF4}" type="presOf" srcId="{590E0BD4-D8DA-4A80-AB8C-AA0707568D4C}" destId="{2B9D58C3-CCB5-4280-9762-468679504C6E}" srcOrd="0" destOrd="0" presId="urn:microsoft.com/office/officeart/2005/8/layout/hierarchy1"/>
    <dgm:cxn modelId="{15555AB9-D309-469E-9337-2E6B4323057B}" type="presOf" srcId="{A585F308-80D0-412C-BFF1-2A2F6A6987F8}" destId="{4EA68428-E87B-4345-9557-65926DA9E3DB}" srcOrd="0" destOrd="0" presId="urn:microsoft.com/office/officeart/2005/8/layout/hierarchy1"/>
    <dgm:cxn modelId="{0050BAD7-3145-4CFF-B079-176AA92CADFB}" type="presOf" srcId="{FA776290-85DE-42D9-A597-2A2C253432EB}" destId="{56382F02-83E1-4D66-8391-8315892A0549}" srcOrd="0" destOrd="0" presId="urn:microsoft.com/office/officeart/2005/8/layout/hierarchy1"/>
    <dgm:cxn modelId="{250BC6DE-4218-4333-B54C-624BD057E0AB}" srcId="{590E0BD4-D8DA-4A80-AB8C-AA0707568D4C}" destId="{FA776290-85DE-42D9-A597-2A2C253432EB}" srcOrd="0" destOrd="0" parTransId="{5F702AFF-4930-4358-8C6A-37EF167208B5}" sibTransId="{A02BF064-6F34-4D64-8B42-8E8CF2DE9ABE}"/>
    <dgm:cxn modelId="{6F8580F8-EBDB-42D5-9125-64E689153F02}" type="presOf" srcId="{1269132D-95D9-4DDA-81BD-865DDB2EF537}" destId="{5120C587-9E8D-4EB5-9A33-53FFDE801445}" srcOrd="0" destOrd="0" presId="urn:microsoft.com/office/officeart/2005/8/layout/hierarchy1"/>
    <dgm:cxn modelId="{3AB59C4C-5055-4025-9002-8A949A32F704}" type="presParOf" srcId="{2B9D58C3-CCB5-4280-9762-468679504C6E}" destId="{F8D0D088-F793-4D06-870C-F404CA3E3C77}" srcOrd="0" destOrd="0" presId="urn:microsoft.com/office/officeart/2005/8/layout/hierarchy1"/>
    <dgm:cxn modelId="{01FFA7ED-BDB3-4581-9304-A5EC81C7144B}" type="presParOf" srcId="{F8D0D088-F793-4D06-870C-F404CA3E3C77}" destId="{4FA79778-15F8-4789-B79E-B50DE4ACE61C}" srcOrd="0" destOrd="0" presId="urn:microsoft.com/office/officeart/2005/8/layout/hierarchy1"/>
    <dgm:cxn modelId="{7954B6AB-205A-49BD-904D-29CAC10A91A0}" type="presParOf" srcId="{4FA79778-15F8-4789-B79E-B50DE4ACE61C}" destId="{8B3F7B18-5A1B-479D-80B7-226F4A909BB2}" srcOrd="0" destOrd="0" presId="urn:microsoft.com/office/officeart/2005/8/layout/hierarchy1"/>
    <dgm:cxn modelId="{82498D12-7B81-4C26-867E-3C49C9DA2BAC}" type="presParOf" srcId="{4FA79778-15F8-4789-B79E-B50DE4ACE61C}" destId="{56382F02-83E1-4D66-8391-8315892A0549}" srcOrd="1" destOrd="0" presId="urn:microsoft.com/office/officeart/2005/8/layout/hierarchy1"/>
    <dgm:cxn modelId="{41E707DF-03EE-4D11-9F73-8319BD9EC460}" type="presParOf" srcId="{F8D0D088-F793-4D06-870C-F404CA3E3C77}" destId="{0E754AD6-BE31-4D31-8966-450B7E94B557}" srcOrd="1" destOrd="0" presId="urn:microsoft.com/office/officeart/2005/8/layout/hierarchy1"/>
    <dgm:cxn modelId="{FD97AE48-5683-4D7B-88A1-0E7D6BB37E3D}" type="presParOf" srcId="{2B9D58C3-CCB5-4280-9762-468679504C6E}" destId="{875F60E7-6BFE-4D44-B07F-9915F0A5F6DF}" srcOrd="1" destOrd="0" presId="urn:microsoft.com/office/officeart/2005/8/layout/hierarchy1"/>
    <dgm:cxn modelId="{BF598D63-5CD9-4AC4-BC28-6A8136046CCB}" type="presParOf" srcId="{875F60E7-6BFE-4D44-B07F-9915F0A5F6DF}" destId="{83BE3B22-E4EC-4419-AAB3-79D80862CCD9}" srcOrd="0" destOrd="0" presId="urn:microsoft.com/office/officeart/2005/8/layout/hierarchy1"/>
    <dgm:cxn modelId="{A6040002-01E8-4B02-A4D1-86A0257B261C}" type="presParOf" srcId="{83BE3B22-E4EC-4419-AAB3-79D80862CCD9}" destId="{1C579F94-30C1-4621-A7EA-106B4BA9D398}" srcOrd="0" destOrd="0" presId="urn:microsoft.com/office/officeart/2005/8/layout/hierarchy1"/>
    <dgm:cxn modelId="{D23EE725-7C1F-4F81-B04B-1BCA1AE54C9A}" type="presParOf" srcId="{83BE3B22-E4EC-4419-AAB3-79D80862CCD9}" destId="{4EA68428-E87B-4345-9557-65926DA9E3DB}" srcOrd="1" destOrd="0" presId="urn:microsoft.com/office/officeart/2005/8/layout/hierarchy1"/>
    <dgm:cxn modelId="{2A850050-4B43-4E47-8256-3F7DF6783961}" type="presParOf" srcId="{875F60E7-6BFE-4D44-B07F-9915F0A5F6DF}" destId="{C66BA802-29F5-4CA1-8D90-4B1756A09996}" srcOrd="1" destOrd="0" presId="urn:microsoft.com/office/officeart/2005/8/layout/hierarchy1"/>
    <dgm:cxn modelId="{88447815-19D0-497D-A951-6B788870808E}" type="presParOf" srcId="{2B9D58C3-CCB5-4280-9762-468679504C6E}" destId="{68D444DE-401E-44DE-A4CA-8E033821A986}" srcOrd="2" destOrd="0" presId="urn:microsoft.com/office/officeart/2005/8/layout/hierarchy1"/>
    <dgm:cxn modelId="{113D4292-963E-47AC-900F-D2477D52B055}" type="presParOf" srcId="{68D444DE-401E-44DE-A4CA-8E033821A986}" destId="{442123A7-E8CD-49D5-8479-47E26DBCE9C8}" srcOrd="0" destOrd="0" presId="urn:microsoft.com/office/officeart/2005/8/layout/hierarchy1"/>
    <dgm:cxn modelId="{42462BAF-7278-4A5C-B56E-6B7BB39EB439}" type="presParOf" srcId="{442123A7-E8CD-49D5-8479-47E26DBCE9C8}" destId="{B8638584-819B-4310-AE05-C43F9D721470}" srcOrd="0" destOrd="0" presId="urn:microsoft.com/office/officeart/2005/8/layout/hierarchy1"/>
    <dgm:cxn modelId="{93F89304-2E4B-4253-B646-B5B7145874D8}" type="presParOf" srcId="{442123A7-E8CD-49D5-8479-47E26DBCE9C8}" destId="{5120C587-9E8D-4EB5-9A33-53FFDE801445}" srcOrd="1" destOrd="0" presId="urn:microsoft.com/office/officeart/2005/8/layout/hierarchy1"/>
    <dgm:cxn modelId="{CB5E2C64-D941-47B7-AAC1-C7915352488C}" type="presParOf" srcId="{68D444DE-401E-44DE-A4CA-8E033821A986}" destId="{00C8D49B-C072-4C83-AFBD-92E3E82A113B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3F7B18-5A1B-479D-80B7-226F4A909BB2}">
      <dsp:nvSpPr>
        <dsp:cNvPr id="0" name=""/>
        <dsp:cNvSpPr/>
      </dsp:nvSpPr>
      <dsp:spPr>
        <a:xfrm>
          <a:off x="0" y="524133"/>
          <a:ext cx="2918936" cy="185352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6382F02-83E1-4D66-8391-8315892A0549}">
      <dsp:nvSpPr>
        <dsp:cNvPr id="0" name=""/>
        <dsp:cNvSpPr/>
      </dsp:nvSpPr>
      <dsp:spPr>
        <a:xfrm>
          <a:off x="324326" y="832243"/>
          <a:ext cx="2918936" cy="185352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/>
            <a:t>Спроектирована общая структура игрового приложения;</a:t>
          </a:r>
          <a:endParaRPr lang="en-US" sz="1800" kern="1200"/>
        </a:p>
      </dsp:txBody>
      <dsp:txXfrm>
        <a:off x="378614" y="886531"/>
        <a:ext cx="2810360" cy="1744948"/>
      </dsp:txXfrm>
    </dsp:sp>
    <dsp:sp modelId="{1C579F94-30C1-4621-A7EA-106B4BA9D398}">
      <dsp:nvSpPr>
        <dsp:cNvPr id="0" name=""/>
        <dsp:cNvSpPr/>
      </dsp:nvSpPr>
      <dsp:spPr>
        <a:xfrm>
          <a:off x="3567588" y="524133"/>
          <a:ext cx="2918936" cy="185352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A68428-E87B-4345-9557-65926DA9E3DB}">
      <dsp:nvSpPr>
        <dsp:cNvPr id="0" name=""/>
        <dsp:cNvSpPr/>
      </dsp:nvSpPr>
      <dsp:spPr>
        <a:xfrm>
          <a:off x="3891915" y="832243"/>
          <a:ext cx="2918936" cy="185352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/>
            <a:t>Проведен анализ процессов интеграции игровых механик;</a:t>
          </a:r>
          <a:endParaRPr lang="en-US" sz="1800" kern="1200"/>
        </a:p>
      </dsp:txBody>
      <dsp:txXfrm>
        <a:off x="3946203" y="886531"/>
        <a:ext cx="2810360" cy="1744948"/>
      </dsp:txXfrm>
    </dsp:sp>
    <dsp:sp modelId="{B8638584-819B-4310-AE05-C43F9D721470}">
      <dsp:nvSpPr>
        <dsp:cNvPr id="0" name=""/>
        <dsp:cNvSpPr/>
      </dsp:nvSpPr>
      <dsp:spPr>
        <a:xfrm>
          <a:off x="7135177" y="524133"/>
          <a:ext cx="2918936" cy="185352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20C587-9E8D-4EB5-9A33-53FFDE801445}">
      <dsp:nvSpPr>
        <dsp:cNvPr id="0" name=""/>
        <dsp:cNvSpPr/>
      </dsp:nvSpPr>
      <dsp:spPr>
        <a:xfrm>
          <a:off x="7459503" y="832243"/>
          <a:ext cx="2918936" cy="185352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/>
            <a:t>Разработана система сеточного инвентаря как интерфейс взаимодействия механик и пользователя через модель предметов.</a:t>
          </a:r>
          <a:endParaRPr lang="en-US" sz="1800" kern="1200"/>
        </a:p>
      </dsp:txBody>
      <dsp:txXfrm>
        <a:off x="7513791" y="886531"/>
        <a:ext cx="2810360" cy="17449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F0C37B-78E4-2A7F-9459-7420FD57D6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2AF5A6C-20BC-6002-621B-400441A059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C5467D9-3443-4D7B-C483-4ADF993800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69244-5ECE-482B-A593-FAE64E562B2D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FDA1672-7750-0693-E0D7-EF1B2B87B6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60BB73F-407F-4E90-2AF8-12F69D342B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4B86A-7458-4189-9102-6F886F1299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04014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CBFBE1-7ADB-BF0D-4675-13E24C34D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0A8ED27-C65C-127A-E03C-16F8E62FDF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797F2FF-26FD-9F13-6B1C-482A4AB5B4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69244-5ECE-482B-A593-FAE64E562B2D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BCC17A9-52F5-C0D8-CC10-4F329DC508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145EED9-AD2C-CAA5-D6BA-26325F4465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4B86A-7458-4189-9102-6F886F1299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96978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89F3E1BD-8F70-38D2-1AF4-A9BB0E90ECB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015BF78-1259-84E4-04D2-92B119DCE3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39DCE0A-2A88-FFBF-6A10-39134E9E17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69244-5ECE-482B-A593-FAE64E562B2D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8908FFF-4909-546F-8D65-41805E13AF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36BB81C-CDB7-F067-EEB1-4A066F78BA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4B86A-7458-4189-9102-6F886F1299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5133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E35662-1318-79C8-B886-C01B97FA06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1017C07-D2D8-F9F9-0E01-22EF9D9504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9ECB504-79ED-BF7B-6559-761B13C783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69244-5ECE-482B-A593-FAE64E562B2D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538ADAE-5776-C5DA-4266-42384366D7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4D5EA8B-8D66-E66C-E292-2154E17DFA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4B86A-7458-4189-9102-6F886F1299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2712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1E573F-0E07-ABBB-573F-75A4EED661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0EEAD6D-5A26-BF95-F3C1-EE045798C2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3B13BC5-E878-8A29-138B-1A0D69E994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69244-5ECE-482B-A593-FAE64E562B2D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A6C0B01-E857-76C2-3A3B-F544AA2022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D8275F6-229D-5A3E-E077-675654C0D5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4B86A-7458-4189-9102-6F886F1299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72418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A74FAB-91D6-4140-2FF4-7517F375AE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310C36E-0937-F284-8CFF-057AB8A4F0B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776F0ED-A20C-C408-948E-30665B3CD0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8399D40-B7AC-9CA9-894B-6ECBEE40FB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69244-5ECE-482B-A593-FAE64E562B2D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19F6E2C-072C-0164-72CB-BBEEF76014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434E919-94FD-A22E-EF3E-265B751978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4B86A-7458-4189-9102-6F886F1299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359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D64B11-9FDE-1DCB-53BC-1A2302E30C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CCEB549-E245-30A1-2121-C25514A57A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6673AEF-5264-1490-B0C1-33B2E9FF35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23BDB33-0257-EA4B-4E1C-D8FB9CF827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46D1BE3-206E-3F4D-6AD5-4AE7F4F3263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163FF43-511F-1FB2-46F0-B20E30DA3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69244-5ECE-482B-A593-FAE64E562B2D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0E3CF5E-235C-1D96-E6A2-C35B4273FB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999E9F0-C720-B833-ADA8-7AA8B8851A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4B86A-7458-4189-9102-6F886F1299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82827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69647B-D2B3-C1A1-03A4-76466677FC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FD56495-F223-B7EC-AC93-B1A71282A1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69244-5ECE-482B-A593-FAE64E562B2D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A7F8960-8E42-63CC-D962-EC4BB4C40C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81DD98F-0E25-63A5-447C-78B1302C9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4B86A-7458-4189-9102-6F886F1299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33358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B85CC67-FE9B-2463-E070-8C4F9196D0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69244-5ECE-482B-A593-FAE64E562B2D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C2FC2BBF-4716-CFA0-F53A-4D58725F97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73FB07E-D3D2-2E0F-7D49-2E26C0F11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4B86A-7458-4189-9102-6F886F1299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0344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5050CE-AADB-E85E-37F1-3B3A246425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FD146A7-A4B6-B341-94DA-A5DFCE0800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DDCE570-62C0-A389-62FF-9D6A163530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32E6054-23E6-1965-CDE5-E849812B3E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69244-5ECE-482B-A593-FAE64E562B2D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3703300-FF5B-7F83-4955-4511648CCF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7D3429A-FDB4-ED11-76F6-47B7AEB5BF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4B86A-7458-4189-9102-6F886F1299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92355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FBA1C42-9E4B-938E-E0FE-EDCE174C48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B88DC671-A53B-21A7-DF7D-1AA9756DAE1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455D642-8093-98AA-8B47-9671CBBF24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1E83281-DD0A-2546-454C-C337719BDA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69244-5ECE-482B-A593-FAE64E562B2D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E137355-7B5D-285E-F564-D8194BECD5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F197D8E-6F20-2546-5BA1-6BF32CBD07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4B86A-7458-4189-9102-6F886F1299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86078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34BC6F-6847-C17C-0B1C-269CE810F6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93CBEAC-1939-F274-49BA-2B1D4EA2DA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8A270E8-6FA8-D63C-3EDE-400A5FEC97E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7769244-5ECE-482B-A593-FAE64E562B2D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002B762-BD21-017C-2BE5-A8B79ABE09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D58E494-4B4B-F9FA-780D-A1F5ECBDF3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DF4B86A-7458-4189-9102-6F886F1299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40488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42" name="Rectangle 1041">
            <a:extLst>
              <a:ext uri="{FF2B5EF4-FFF2-40B4-BE49-F238E27FC236}">
                <a16:creationId xmlns:a16="http://schemas.microsoft.com/office/drawing/2014/main" id="{934F1179-B481-4F9E-BCA3-AFB972070F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4" name="Right Triangle 1043">
            <a:extLst>
              <a:ext uri="{FF2B5EF4-FFF2-40B4-BE49-F238E27FC236}">
                <a16:creationId xmlns:a16="http://schemas.microsoft.com/office/drawing/2014/main" id="{827DC2C4-B485-428A-BF4A-472D2967F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46" name="Rectangle 1045">
            <a:extLst>
              <a:ext uri="{FF2B5EF4-FFF2-40B4-BE49-F238E27FC236}">
                <a16:creationId xmlns:a16="http://schemas.microsoft.com/office/drawing/2014/main" id="{EE04B5EB-F158-4507-90DD-BD23620C7C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48344C-29C1-940A-13B4-22D631A38F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5241" y="1008993"/>
            <a:ext cx="9231410" cy="3542045"/>
          </a:xfrm>
        </p:spPr>
        <p:txBody>
          <a:bodyPr anchor="b">
            <a:normAutofit/>
          </a:bodyPr>
          <a:lstStyle/>
          <a:p>
            <a:pPr algn="l"/>
            <a:r>
              <a:rPr lang="ru-RU" sz="4600" dirty="0"/>
              <a:t>МОДЕЛЬ ИГРОВЫХ ПРЕДМЕТОВ КАК ТОЧКА ИНТЕГРАЦИИ МЕХАНИК КОМПЬЮТЕРНОЙ ИГРЫ В ЖАНРЕ «ТАЙКУН»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6270E4C-0AF8-3AD1-A700-37B8DF6F26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85241" y="4582814"/>
            <a:ext cx="7132335" cy="1312657"/>
          </a:xfrm>
        </p:spPr>
        <p:txBody>
          <a:bodyPr anchor="t">
            <a:normAutofit/>
          </a:bodyPr>
          <a:lstStyle/>
          <a:p>
            <a:pPr algn="l"/>
            <a:r>
              <a:rPr lang="ru-RU" dirty="0"/>
              <a:t>Автор: Пригарин О. Ю.</a:t>
            </a:r>
          </a:p>
          <a:p>
            <a:pPr algn="l"/>
            <a:r>
              <a:rPr lang="ru-RU" dirty="0"/>
              <a:t>Руководитель: Штейн О. О.</a:t>
            </a:r>
          </a:p>
        </p:txBody>
      </p:sp>
      <p:pic>
        <p:nvPicPr>
          <p:cNvPr id="4" name="Picture 2" descr="Главная">
            <a:extLst>
              <a:ext uri="{FF2B5EF4-FFF2-40B4-BE49-F238E27FC236}">
                <a16:creationId xmlns:a16="http://schemas.microsoft.com/office/drawing/2014/main" id="{48FDC415-EB7E-1617-869E-17E5B28AC2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89643" y="852708"/>
            <a:ext cx="2681782" cy="731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Юфу логотип (72 фото) скачать бесплатно">
            <a:extLst>
              <a:ext uri="{FF2B5EF4-FFF2-40B4-BE49-F238E27FC236}">
                <a16:creationId xmlns:a16="http://schemas.microsoft.com/office/drawing/2014/main" id="{709ECE5F-4454-B684-0A46-BE08011B10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85241" y="707036"/>
            <a:ext cx="1022741" cy="1022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63007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C477752-ACCA-41C1-9B1D-D0CED1F9CB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8CDDCF-904D-EF64-9FD5-A3C1621302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47664"/>
            <a:ext cx="6163624" cy="130647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52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Интерфейс модели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42DBB3A-2131-86A5-2267-8F513CC1A2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9383" y="1845426"/>
            <a:ext cx="6290181" cy="4450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32781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6E9B3E6-E277-4D68-BA48-9CB43FFBD6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DF6B44-E69F-A7D6-8EC2-687AC3D968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10173010" cy="1554480"/>
          </a:xfrm>
        </p:spPr>
        <p:txBody>
          <a:bodyPr anchor="ctr">
            <a:normAutofit/>
          </a:bodyPr>
          <a:lstStyle/>
          <a:p>
            <a:r>
              <a:rPr lang="ru-RU" sz="4800"/>
              <a:t>Результаты работы 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Объект 2">
            <a:extLst>
              <a:ext uri="{FF2B5EF4-FFF2-40B4-BE49-F238E27FC236}">
                <a16:creationId xmlns:a16="http://schemas.microsoft.com/office/drawing/2014/main" id="{5FBC5C5A-5D79-C0ED-6B63-785BC064D6C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3762472"/>
              </p:ext>
            </p:extLst>
          </p:nvPr>
        </p:nvGraphicFramePr>
        <p:xfrm>
          <a:off x="904602" y="3017519"/>
          <a:ext cx="10378440" cy="32099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674969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6">
            <a:extLst>
              <a:ext uri="{FF2B5EF4-FFF2-40B4-BE49-F238E27FC236}">
                <a16:creationId xmlns:a16="http://schemas.microsoft.com/office/drawing/2014/main" id="{9095C1F4-AE7F-44E4-8693-40D3D68311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" name="Group 8">
            <a:extLst>
              <a:ext uri="{FF2B5EF4-FFF2-40B4-BE49-F238E27FC236}">
                <a16:creationId xmlns:a16="http://schemas.microsoft.com/office/drawing/2014/main" id="{8734DDD3-F723-4DD3-8ABE-EC0B2AC87D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522324" y="-15978"/>
            <a:ext cx="7147352" cy="5876916"/>
            <a:chOff x="329184" y="-99107"/>
            <a:chExt cx="524256" cy="5876916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F7C8EA93-3210-4C62-99E9-153C275E3A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329184" y="5777809"/>
              <a:ext cx="523824" cy="0"/>
            </a:xfrm>
            <a:prstGeom prst="line">
              <a:avLst/>
            </a:prstGeom>
            <a:ln w="152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0">
              <a:extLst>
                <a:ext uri="{FF2B5EF4-FFF2-40B4-BE49-F238E27FC236}">
                  <a16:creationId xmlns:a16="http://schemas.microsoft.com/office/drawing/2014/main" id="{5EB7D2A2-F448-44D4-938C-DC84CBCB3B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184" y="-99107"/>
              <a:ext cx="524256" cy="563122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8" name="Rectangle 12">
            <a:extLst>
              <a:ext uri="{FF2B5EF4-FFF2-40B4-BE49-F238E27FC236}">
                <a16:creationId xmlns:a16="http://schemas.microsoft.com/office/drawing/2014/main" id="{871AEA07-1E14-44B4-8E55-64EF049CD6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1055718"/>
            <a:ext cx="10999072" cy="33583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B0BE02-D209-FF2A-D483-3BC4EC9577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584683"/>
            <a:ext cx="9144000" cy="2551829"/>
          </a:xfrm>
        </p:spPr>
        <p:txBody>
          <a:bodyPr anchor="ctr">
            <a:normAutofit/>
          </a:bodyPr>
          <a:lstStyle/>
          <a:p>
            <a:r>
              <a:rPr lang="ru-RU" sz="6600" dirty="0"/>
              <a:t>Спасибо за внимание</a:t>
            </a:r>
          </a:p>
        </p:txBody>
      </p:sp>
    </p:spTree>
    <p:extLst>
      <p:ext uri="{BB962C8B-B14F-4D97-AF65-F5344CB8AC3E}">
        <p14:creationId xmlns:p14="http://schemas.microsoft.com/office/powerpoint/2010/main" val="8020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79" name="Rectangle 3078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674AA7-CA3C-3B80-8D00-7951926851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60" y="856180"/>
            <a:ext cx="4560584" cy="1128068"/>
          </a:xfrm>
        </p:spPr>
        <p:txBody>
          <a:bodyPr anchor="ctr">
            <a:normAutofit/>
          </a:bodyPr>
          <a:lstStyle/>
          <a:p>
            <a:r>
              <a:rPr lang="ru-RU" sz="4000"/>
              <a:t>Игра «Лавка»</a:t>
            </a:r>
          </a:p>
        </p:txBody>
      </p:sp>
      <p:grpSp>
        <p:nvGrpSpPr>
          <p:cNvPr id="3081" name="Group 3080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3082" name="Rectangle 3081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83" name="Rectangle 3082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085" name="Rectangle 3084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D039832-156A-6736-87DB-587AB11E7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0719" y="2330505"/>
            <a:ext cx="4559425" cy="3979585"/>
          </a:xfrm>
        </p:spPr>
        <p:txBody>
          <a:bodyPr anchor="ctr">
            <a:normAutofit/>
          </a:bodyPr>
          <a:lstStyle/>
          <a:p>
            <a:r>
              <a:rPr lang="ru-RU" sz="2000" dirty="0"/>
              <a:t>Симулятор хлебобулочной лавки с пекарней;</a:t>
            </a:r>
          </a:p>
          <a:p>
            <a:r>
              <a:rPr lang="ru-RU" sz="2000" dirty="0"/>
              <a:t>Сеттинг: Россия начала </a:t>
            </a:r>
            <a:r>
              <a:rPr lang="en-US" sz="2000" dirty="0"/>
              <a:t>XX </a:t>
            </a:r>
            <a:r>
              <a:rPr lang="ru-RU" sz="2000" dirty="0"/>
              <a:t>века.</a:t>
            </a:r>
          </a:p>
        </p:txBody>
      </p:sp>
      <p:sp>
        <p:nvSpPr>
          <p:cNvPr id="3087" name="Rectangle 3086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89" name="Rectangle 3088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 descr="image">
            <a:extLst>
              <a:ext uri="{FF2B5EF4-FFF2-40B4-BE49-F238E27FC236}">
                <a16:creationId xmlns:a16="http://schemas.microsoft.com/office/drawing/2014/main" id="{5915D77E-F5C6-808B-9719-BDEFA3C14B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09" r="22829" b="2"/>
          <a:stretch>
            <a:fillRect/>
          </a:stretch>
        </p:blipFill>
        <p:spPr bwMode="auto">
          <a:xfrm>
            <a:off x="5977788" y="799352"/>
            <a:ext cx="5425410" cy="5259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39434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91DC6ABD-215C-4EA8-A483-CEF5B99AB3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2BE2CC-F449-12DF-1EFA-0738696A28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609" y="679731"/>
            <a:ext cx="4171994" cy="373654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2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Проектирование архитектуры взаимодействия игровых систем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AF6A671-C637-4547-85F4-51B6D18813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416432" y="1"/>
            <a:ext cx="2446384" cy="5777808"/>
            <a:chOff x="329184" y="1"/>
            <a:chExt cx="524256" cy="5777808"/>
          </a:xfrm>
        </p:grpSpPr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C575CF26-3D3C-4C5A-A2B7-00432016EF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329184" y="5777809"/>
              <a:ext cx="521208" cy="0"/>
            </a:xfrm>
            <a:prstGeom prst="line">
              <a:avLst/>
            </a:prstGeom>
            <a:ln w="152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99413ED5-9ED4-4772-BCE4-2BCAE6B12E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184" y="1"/>
              <a:ext cx="524256" cy="553211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86598" y="269324"/>
            <a:ext cx="6116779" cy="62087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8156AA8-3911-DF07-60C4-ABCC0ED0E1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0572" y="1887372"/>
            <a:ext cx="5608830" cy="2972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2865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15">
            <a:extLst>
              <a:ext uri="{FF2B5EF4-FFF2-40B4-BE49-F238E27FC236}">
                <a16:creationId xmlns:a16="http://schemas.microsoft.com/office/drawing/2014/main" id="{91DC6ABD-215C-4EA8-A483-CEF5B99AB3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C2DE53-33F2-F643-6F31-6DB8ED6301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609" y="679731"/>
            <a:ext cx="4171994" cy="373654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Игровая сущность как точка интеграции</a:t>
            </a:r>
          </a:p>
        </p:txBody>
      </p:sp>
      <p:grpSp>
        <p:nvGrpSpPr>
          <p:cNvPr id="25" name="Group 17">
            <a:extLst>
              <a:ext uri="{FF2B5EF4-FFF2-40B4-BE49-F238E27FC236}">
                <a16:creationId xmlns:a16="http://schemas.microsoft.com/office/drawing/2014/main" id="{3AF6A671-C637-4547-85F4-51B6D18813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416432" y="1"/>
            <a:ext cx="2446384" cy="5777808"/>
            <a:chOff x="329184" y="1"/>
            <a:chExt cx="524256" cy="5777808"/>
          </a:xfrm>
        </p:grpSpPr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C575CF26-3D3C-4C5A-A2B7-00432016EF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329184" y="5777809"/>
              <a:ext cx="521208" cy="0"/>
            </a:xfrm>
            <a:prstGeom prst="line">
              <a:avLst/>
            </a:prstGeom>
            <a:ln w="152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Rectangle 19">
              <a:extLst>
                <a:ext uri="{FF2B5EF4-FFF2-40B4-BE49-F238E27FC236}">
                  <a16:creationId xmlns:a16="http://schemas.microsoft.com/office/drawing/2014/main" id="{99413ED5-9ED4-4772-BCE4-2BCAE6B12E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184" y="1"/>
              <a:ext cx="524256" cy="553211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7" name="Rectangle 21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86598" y="269324"/>
            <a:ext cx="6116779" cy="62087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7E467E8-D51E-CA0D-FD71-71B97AA3B7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0572" y="1957482"/>
            <a:ext cx="5608830" cy="2832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658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69" name="Rectangle 2068">
            <a:extLst>
              <a:ext uri="{FF2B5EF4-FFF2-40B4-BE49-F238E27FC236}">
                <a16:creationId xmlns:a16="http://schemas.microsoft.com/office/drawing/2014/main" id="{BA79A7CF-01AF-4178-9369-94E0C90EB0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6F5993-E489-FCDD-4B19-C784D2C74C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67909" y="2023110"/>
            <a:ext cx="2469624" cy="284607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3100" dirty="0"/>
              <a:t>Паттерны и сущности</a:t>
            </a:r>
            <a:endParaRPr lang="en-US" sz="31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071" name="Rectangle 2070">
            <a:extLst>
              <a:ext uri="{FF2B5EF4-FFF2-40B4-BE49-F238E27FC236}">
                <a16:creationId xmlns:a16="http://schemas.microsoft.com/office/drawing/2014/main" id="{99413ED5-9ED4-4772-BCE4-2BCAE6B12E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433973" y="-827233"/>
            <a:ext cx="1715478" cy="858342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73" name="Rectangle 2072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2085" y="664308"/>
            <a:ext cx="8082632" cy="560034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Game System Components at Suzanne Prince blog">
            <a:extLst>
              <a:ext uri="{FF2B5EF4-FFF2-40B4-BE49-F238E27FC236}">
                <a16:creationId xmlns:a16="http://schemas.microsoft.com/office/drawing/2014/main" id="{560E5BEE-7E47-7A4A-DBA7-DD8A3C6B129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5238" y="1324641"/>
            <a:ext cx="7608304" cy="4279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75" name="Rectangle 2074">
            <a:extLst>
              <a:ext uri="{FF2B5EF4-FFF2-40B4-BE49-F238E27FC236}">
                <a16:creationId xmlns:a16="http://schemas.microsoft.com/office/drawing/2014/main" id="{90F533E9-6690-41A8-A372-4C6C622D0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950447" y="3392097"/>
            <a:ext cx="1719072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31271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ight Triangle 14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16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E9DE8A-1515-EA49-6A52-3459CE17AA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240" y="1050595"/>
            <a:ext cx="8074815" cy="1618489"/>
          </a:xfrm>
        </p:spPr>
        <p:txBody>
          <a:bodyPr anchor="ctr">
            <a:normAutofit/>
          </a:bodyPr>
          <a:lstStyle/>
          <a:p>
            <a:r>
              <a:rPr lang="ru-RU" sz="5000"/>
              <a:t>Определение точки интеграции в игре</a:t>
            </a:r>
          </a:p>
        </p:txBody>
      </p:sp>
      <p:sp>
        <p:nvSpPr>
          <p:cNvPr id="26" name="Объект 7">
            <a:extLst>
              <a:ext uri="{FF2B5EF4-FFF2-40B4-BE49-F238E27FC236}">
                <a16:creationId xmlns:a16="http://schemas.microsoft.com/office/drawing/2014/main" id="{508780D1-85EE-5BE8-8B71-30D447E2C8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5240" y="2969469"/>
            <a:ext cx="8074815" cy="2800395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ru-RU" sz="2400" dirty="0"/>
              <a:t>Рассматриваемые механики:</a:t>
            </a:r>
          </a:p>
          <a:p>
            <a:r>
              <a:rPr lang="ru-RU" sz="2400" dirty="0"/>
              <a:t>Распределение ингредиентов на складе;</a:t>
            </a:r>
          </a:p>
          <a:p>
            <a:r>
              <a:rPr lang="ru-RU" sz="2400" dirty="0"/>
              <a:t>Изготовление выпечки из ингредиентов;</a:t>
            </a:r>
          </a:p>
          <a:p>
            <a:r>
              <a:rPr lang="ru-RU" sz="2400" dirty="0"/>
              <a:t>Продажа готовой выпечки клиентам.</a:t>
            </a:r>
          </a:p>
        </p:txBody>
      </p:sp>
    </p:spTree>
    <p:extLst>
      <p:ext uri="{BB962C8B-B14F-4D97-AF65-F5344CB8AC3E}">
        <p14:creationId xmlns:p14="http://schemas.microsoft.com/office/powerpoint/2010/main" val="4797940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9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01858F-2EF1-8E8D-A1A2-FAA5AD5514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3810" y="2960716"/>
            <a:ext cx="4036334" cy="23876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8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Определения точки интеграции в игре</a:t>
            </a:r>
          </a:p>
        </p:txBody>
      </p:sp>
      <p:grpSp>
        <p:nvGrpSpPr>
          <p:cNvPr id="20" name="Group 11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13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3039312-460F-78D3-77C1-CE789F1C9B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8205" y="666728"/>
            <a:ext cx="4364575" cy="5465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025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53F29798-D584-4792-9B62-3F5F5C36D6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EF2765-9184-0D25-D9F8-7991709CB4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4805"/>
            <a:ext cx="10515600" cy="150588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2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Использование модели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67731BA-C520-12ED-2581-40C16966EB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5785" y="1845426"/>
            <a:ext cx="8357377" cy="4450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46111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C477752-ACCA-41C1-9B1D-D0CED1F9CB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CFB683-EECA-DE45-B136-F065C2D3C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47664"/>
            <a:ext cx="6163624" cy="130647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Расширяемость архитектуры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84F79893-2F12-1107-2B3C-2486602E9B8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09939" y="1845426"/>
            <a:ext cx="8769069" cy="4450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23399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</TotalTime>
  <Words>124</Words>
  <Application>Microsoft Office PowerPoint</Application>
  <PresentationFormat>Широкоэкранный</PresentationFormat>
  <Paragraphs>23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Aptos</vt:lpstr>
      <vt:lpstr>Aptos Display</vt:lpstr>
      <vt:lpstr>Arial</vt:lpstr>
      <vt:lpstr>Тема Office</vt:lpstr>
      <vt:lpstr>МОДЕЛЬ ИГРОВЫХ ПРЕДМЕТОВ КАК ТОЧКА ИНТЕГРАЦИИ МЕХАНИК КОМПЬЮТЕРНОЙ ИГРЫ В ЖАНРЕ «ТАЙКУН»</vt:lpstr>
      <vt:lpstr>Игра «Лавка»</vt:lpstr>
      <vt:lpstr>Проектирование архитектуры взаимодействия игровых систем</vt:lpstr>
      <vt:lpstr>Игровая сущность как точка интеграции</vt:lpstr>
      <vt:lpstr>Паттерны и сущности</vt:lpstr>
      <vt:lpstr>Определение точки интеграции в игре</vt:lpstr>
      <vt:lpstr>Определения точки интеграции в игре</vt:lpstr>
      <vt:lpstr>Использование модели</vt:lpstr>
      <vt:lpstr>Расширяемость архитектуры</vt:lpstr>
      <vt:lpstr>Интерфейс модели</vt:lpstr>
      <vt:lpstr>Результаты работы </vt:lpstr>
      <vt:lpstr>Спасибо за внимание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Пригарин Олег Юрьевич</dc:creator>
  <cp:lastModifiedBy>Пригарин Олег Юрьевич</cp:lastModifiedBy>
  <cp:revision>13</cp:revision>
  <dcterms:created xsi:type="dcterms:W3CDTF">2026-04-16T15:55:28Z</dcterms:created>
  <dcterms:modified xsi:type="dcterms:W3CDTF">2026-04-16T18:22:13Z</dcterms:modified>
</cp:coreProperties>
</file>