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FEF"/>
    <a:srgbClr val="E7E7E7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19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3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9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75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10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98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5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33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0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4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87932-CE6D-4BBF-9C06-7BEB666AFA1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8FAB8-D90D-464B-8410-6CF2D33F0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20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" y="0"/>
            <a:ext cx="3469065" cy="2951946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51709" y="2951946"/>
            <a:ext cx="96981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ИСПОЛЬЗОВАНИЕ НЕЙРОННЫХ СЕТЕЙ ДЛЯ РАСПОЗНАВАНИЯ РУКОПИСНЫХ ЦИФР НА ОСНОВЕ ЭЛЕКТРОМИОГРАФИИ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5442" y="252029"/>
            <a:ext cx="7555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МИНОБРНАУКИ РОССИИ</a:t>
            </a:r>
          </a:p>
          <a:p>
            <a:pPr algn="ctr"/>
            <a:r>
              <a:rPr lang="ru-RU" dirty="0" smtClean="0"/>
              <a:t>Федеральное государственное автономное образовательное</a:t>
            </a:r>
          </a:p>
          <a:p>
            <a:pPr algn="ctr"/>
            <a:r>
              <a:rPr lang="ru-RU" dirty="0" smtClean="0"/>
              <a:t>учреждение высшего образования</a:t>
            </a:r>
          </a:p>
          <a:p>
            <a:pPr algn="ctr"/>
            <a:r>
              <a:rPr lang="ru-RU" dirty="0" smtClean="0"/>
              <a:t>«Южный федеральный университет»</a:t>
            </a:r>
          </a:p>
          <a:p>
            <a:pPr algn="ctr"/>
            <a:r>
              <a:rPr lang="ru-RU" dirty="0" smtClean="0"/>
              <a:t>Институт математики, механики и компьютерных наук им. И. И. </a:t>
            </a:r>
            <a:r>
              <a:rPr lang="ru-RU" dirty="0" err="1" smtClean="0"/>
              <a:t>Воровича</a:t>
            </a:r>
            <a:endParaRPr lang="ru-RU" dirty="0" smtClean="0"/>
          </a:p>
          <a:p>
            <a:pPr algn="ctr"/>
            <a:r>
              <a:rPr lang="ru-RU" dirty="0" smtClean="0"/>
              <a:t>Кафедра методов оптимизации и машинного обучения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6" y="1283198"/>
            <a:ext cx="1753991" cy="1627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788" y="380058"/>
            <a:ext cx="2247402" cy="14982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1489" y="4310310"/>
            <a:ext cx="4032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Рубашевская Анастасия Андреевна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240508" y="6059233"/>
            <a:ext cx="1710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Ростов-на-Дону</a:t>
            </a:r>
          </a:p>
          <a:p>
            <a:pPr algn="ctr"/>
            <a:r>
              <a:rPr lang="ru-RU" dirty="0" smtClean="0"/>
              <a:t>2026г.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30" y="16630"/>
            <a:ext cx="3234964" cy="112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1984" y="2401608"/>
            <a:ext cx="10018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Цель этапа — оценить пригодность набора данных, собранного с помощью </a:t>
            </a:r>
            <a:r>
              <a:rPr lang="ru-RU" sz="2800" dirty="0" err="1" smtClean="0"/>
              <a:t>Arduino</a:t>
            </a:r>
            <a:r>
              <a:rPr lang="ru-RU" sz="2800" dirty="0" smtClean="0"/>
              <a:t> </a:t>
            </a:r>
            <a:r>
              <a:rPr lang="ru-RU" sz="2800" dirty="0" err="1" smtClean="0"/>
              <a:t>Uno</a:t>
            </a:r>
            <a:r>
              <a:rPr lang="ru-RU" sz="2800" dirty="0" smtClean="0"/>
              <a:t> Rev3, для последующего машинного обучения. Для этого проводится анализ баланса классов, длин треков, порядка записи и межканальных связей.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170456" y="1693722"/>
            <a:ext cx="3233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 РАБОТЫ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340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1245" y="2401607"/>
            <a:ext cx="98367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Рост </a:t>
            </a:r>
            <a:r>
              <a:rPr lang="ru-RU" sz="2400" dirty="0"/>
              <a:t>практического </a:t>
            </a:r>
            <a:r>
              <a:rPr lang="ru-RU" sz="2400" dirty="0" smtClean="0"/>
              <a:t>спроса;</a:t>
            </a:r>
            <a:endParaRPr lang="ru-RU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Необходимость</a:t>
            </a:r>
            <a:r>
              <a:rPr lang="en-US" sz="2400" dirty="0" smtClean="0"/>
              <a:t> </a:t>
            </a:r>
            <a:r>
              <a:rPr lang="ru-RU" sz="2400" dirty="0" smtClean="0"/>
              <a:t>преодоления </a:t>
            </a:r>
            <a:r>
              <a:rPr lang="ru-RU" sz="2400" dirty="0"/>
              <a:t>нестабильности </a:t>
            </a:r>
            <a:r>
              <a:rPr lang="ru-RU" sz="2400" dirty="0" smtClean="0"/>
              <a:t>ЭМГ-сигнала</a:t>
            </a:r>
            <a:r>
              <a:rPr lang="en-US" sz="2400" dirty="0" smtClean="0"/>
              <a:t>;</a:t>
            </a:r>
            <a:endParaRPr lang="ru-RU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Дефицит </a:t>
            </a:r>
            <a:r>
              <a:rPr lang="ru-RU" sz="2400" dirty="0"/>
              <a:t>качественных размеченных </a:t>
            </a:r>
            <a:r>
              <a:rPr lang="ru-RU" sz="2400" dirty="0" err="1" smtClean="0"/>
              <a:t>датасетов</a:t>
            </a:r>
            <a:r>
              <a:rPr lang="en-US" sz="2400" dirty="0" smtClean="0"/>
              <a:t>;</a:t>
            </a:r>
            <a:endParaRPr lang="ru-RU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Потребность </a:t>
            </a:r>
            <a:r>
              <a:rPr lang="ru-RU" sz="2400" dirty="0"/>
              <a:t>в доступных и воспроизводимых </a:t>
            </a:r>
            <a:r>
              <a:rPr lang="ru-RU" sz="2400" dirty="0" smtClean="0"/>
              <a:t>решениях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819754" y="1693721"/>
            <a:ext cx="30973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Актуальность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589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6316" y="1623458"/>
            <a:ext cx="6388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Используемые инструменты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42" y="1977401"/>
            <a:ext cx="4074390" cy="407439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33987" y="2163055"/>
            <a:ext cx="5870648" cy="3703082"/>
            <a:chOff x="1320944" y="2014227"/>
            <a:chExt cx="5870648" cy="370308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944" y="2167515"/>
              <a:ext cx="2738775" cy="328497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8510" y="2014227"/>
              <a:ext cx="3703082" cy="370308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071546" y="5491516"/>
            <a:ext cx="1943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EMG-</a:t>
            </a:r>
            <a:r>
              <a:rPr lang="ru-RU" sz="2400" dirty="0" smtClean="0"/>
              <a:t>датчики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998683" y="5399587"/>
            <a:ext cx="3069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Микроконтроллер </a:t>
            </a:r>
            <a:r>
              <a:rPr lang="en-US" sz="2400" dirty="0" smtClean="0"/>
              <a:t>Arduino Uno Rev3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49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pic>
        <p:nvPicPr>
          <p:cNvPr id="2052" name="Picture 4" descr="https://sun9-72.userapi.com/s/v1/ig2/JJkg8Gs3FoqCfv6_FZ8ohFxb_X6B8OHtCk5QYaT540tbnVuJ4afqaucuStoGnfqECLlA8TMbHorXBA5AF1gLZj-o.jpg?quality=95&amp;as=32x21,48x32,72x48,108x72,160x106,240x159,360x239,480x318,540x358,640x424,720x477,1030x683&amp;from=bu&amp;u=3l8mw89glnERNphhbQmQSQFgkAdzHXBdYbiHXGxkpME&amp;cs=103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66" y="2348882"/>
            <a:ext cx="6469860" cy="42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19754" y="1548631"/>
            <a:ext cx="5974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Сбор и подготовка данных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5055" y="2348881"/>
            <a:ext cx="4124996" cy="23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955" y="2925579"/>
            <a:ext cx="10041234" cy="28252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0900" y="1526060"/>
            <a:ext cx="66114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финального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датасета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Структура набора данных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3115" y="5750869"/>
            <a:ext cx="2823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Длины треков по классам.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53341" y="5750869"/>
            <a:ext cx="4453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Распределение классов по децилям файла.</a:t>
            </a:r>
          </a:p>
        </p:txBody>
      </p:sp>
    </p:spTree>
    <p:extLst>
      <p:ext uri="{BB962C8B-B14F-4D97-AF65-F5344CB8AC3E}">
        <p14:creationId xmlns:p14="http://schemas.microsoft.com/office/powerpoint/2010/main" val="3348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655" y="2413174"/>
            <a:ext cx="10192910" cy="403826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791474" y="6417641"/>
            <a:ext cx="3033138" cy="422638"/>
            <a:chOff x="2082934" y="6080309"/>
            <a:chExt cx="3033138" cy="42263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082934" y="6133615"/>
              <a:ext cx="30331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Распределение </a:t>
              </a:r>
              <a:r>
                <a:rPr lang="ru-RU" dirty="0" err="1"/>
                <a:t>Pearson</a:t>
              </a:r>
              <a:r>
                <a:rPr lang="ru-RU" dirty="0"/>
                <a:t> и </a:t>
              </a:r>
              <a:r>
                <a:rPr lang="ru-RU" dirty="0" smtClean="0"/>
                <a:t>R.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29018" y="6080309"/>
              <a:ext cx="2632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2</a:t>
              </a:r>
              <a:endParaRPr lang="ru-RU" sz="120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852236" y="6444294"/>
            <a:ext cx="401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Связь корреляции и различия каналов.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1474" y="1488473"/>
            <a:ext cx="66114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финального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датасета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Связь между каналами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449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дний фон презентации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1818" y="1932954"/>
            <a:ext cx="9836727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1" y="0"/>
            <a:ext cx="3469065" cy="1951348"/>
          </a:xfrm>
          <a:prstGeom prst="rect">
            <a:avLst/>
          </a:prstGeom>
          <a:gradFill flip="none" rotWithShape="1">
            <a:gsLst>
              <a:gs pos="0">
                <a:srgbClr val="E7E7E7"/>
              </a:gs>
              <a:gs pos="26000">
                <a:srgbClr val="EFEFEF"/>
              </a:gs>
              <a:gs pos="100000">
                <a:srgbClr val="F1F1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2" y="156657"/>
            <a:ext cx="1753991" cy="1627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59" y="274698"/>
            <a:ext cx="2247402" cy="1498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23" y="461826"/>
            <a:ext cx="3234964" cy="1124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9571" y="1669968"/>
            <a:ext cx="3833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Выводы и планы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11" y="2274855"/>
            <a:ext cx="101683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Основные </a:t>
            </a:r>
            <a:r>
              <a:rPr lang="ru-RU" b="1" dirty="0"/>
              <a:t>выводы по результатам анализа</a:t>
            </a:r>
            <a:r>
              <a:rPr lang="ru-RU" b="1" dirty="0" smtClean="0"/>
              <a:t>: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Датасет пригоден </a:t>
            </a:r>
            <a:r>
              <a:rPr lang="ru-RU" dirty="0"/>
              <a:t>для машинного </a:t>
            </a:r>
            <a:r>
              <a:rPr lang="ru-RU" dirty="0" smtClean="0"/>
              <a:t>обучения: </a:t>
            </a:r>
            <a:r>
              <a:rPr lang="ru-RU" dirty="0"/>
              <a:t>классы </a:t>
            </a:r>
            <a:r>
              <a:rPr lang="ru-RU" dirty="0" smtClean="0"/>
              <a:t>сбалансированы, </a:t>
            </a:r>
            <a:r>
              <a:rPr lang="ru-RU" dirty="0"/>
              <a:t>дубликаты </a:t>
            </a:r>
            <a:r>
              <a:rPr lang="ru-RU" dirty="0" smtClean="0"/>
              <a:t>отсутствуют;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Оба </a:t>
            </a:r>
            <a:r>
              <a:rPr lang="ru-RU" dirty="0"/>
              <a:t>канала </a:t>
            </a:r>
            <a:r>
              <a:rPr lang="ru-RU" dirty="0" smtClean="0"/>
              <a:t>информативны </a:t>
            </a:r>
            <a:r>
              <a:rPr lang="ru-RU" dirty="0"/>
              <a:t>и не </a:t>
            </a:r>
            <a:r>
              <a:rPr lang="ru-RU" dirty="0" smtClean="0"/>
              <a:t>дублируют </a:t>
            </a:r>
            <a:r>
              <a:rPr lang="ru-RU" dirty="0"/>
              <a:t>друг </a:t>
            </a:r>
            <a:r>
              <a:rPr lang="ru-RU" dirty="0" smtClean="0"/>
              <a:t>друга;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Скрытых </a:t>
            </a:r>
            <a:r>
              <a:rPr lang="ru-RU" dirty="0"/>
              <a:t>подгрупп и «второго режима» записи </a:t>
            </a:r>
            <a:r>
              <a:rPr lang="ru-RU" dirty="0" smtClean="0"/>
              <a:t>не обнаружено;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Межклассовые </a:t>
            </a:r>
            <a:r>
              <a:rPr lang="ru-RU" dirty="0"/>
              <a:t>различия </a:t>
            </a:r>
            <a:r>
              <a:rPr lang="ru-RU" dirty="0" smtClean="0"/>
              <a:t>присутствуют, </a:t>
            </a:r>
            <a:r>
              <a:rPr lang="ru-RU" dirty="0"/>
              <a:t>хотя и не являются </a:t>
            </a:r>
            <a:r>
              <a:rPr lang="ru-RU" dirty="0" smtClean="0"/>
              <a:t>радикальными.</a:t>
            </a:r>
            <a:endParaRPr lang="ru-RU" dirty="0"/>
          </a:p>
          <a:p>
            <a:endParaRPr lang="ru-RU" dirty="0"/>
          </a:p>
          <a:p>
            <a:r>
              <a:rPr lang="ru-RU" b="1" dirty="0" smtClean="0"/>
              <a:t>Планы </a:t>
            </a:r>
            <a:r>
              <a:rPr lang="ru-RU" b="1" dirty="0"/>
              <a:t>на следующий этап</a:t>
            </a:r>
            <a:r>
              <a:rPr lang="ru-RU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Медицинское </a:t>
            </a:r>
            <a:r>
              <a:rPr lang="ru-RU" b="1" dirty="0" smtClean="0"/>
              <a:t>обоснование</a:t>
            </a:r>
            <a:r>
              <a:rPr lang="ru-RU" dirty="0" smtClean="0"/>
              <a:t>. Привлечение </a:t>
            </a:r>
            <a:r>
              <a:rPr lang="ru-RU" dirty="0"/>
              <a:t>клинических данных и консультаций со специалистами для подтверждения корректности выбора мышечных групп и интерпретации ЭМГ-сигналов с точки зрения </a:t>
            </a:r>
            <a:r>
              <a:rPr lang="ru-RU" dirty="0" smtClean="0"/>
              <a:t>физиологии;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Предобработка </a:t>
            </a:r>
            <a:r>
              <a:rPr lang="ru-RU" b="1" dirty="0"/>
              <a:t>текущего </a:t>
            </a:r>
            <a:r>
              <a:rPr lang="ru-RU" b="1" dirty="0" smtClean="0"/>
              <a:t>датасета. </a:t>
            </a:r>
            <a:r>
              <a:rPr lang="ru-RU" dirty="0" smtClean="0"/>
              <a:t>Случайное перемешивание, приведение треков к единой длине;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Подбор модели. </a:t>
            </a:r>
            <a:r>
              <a:rPr lang="ru-RU" dirty="0" smtClean="0"/>
              <a:t>Тестирование и анализ </a:t>
            </a:r>
            <a:r>
              <a:rPr lang="ru-RU" dirty="0"/>
              <a:t>различных архитектур для работы с двухканальными ЭМГ-сигналами переменной </a:t>
            </a:r>
            <a:r>
              <a:rPr lang="ru-RU" dirty="0" smtClean="0"/>
              <a:t>длины;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Валидация </a:t>
            </a:r>
            <a:r>
              <a:rPr lang="ru-RU" b="1" dirty="0"/>
              <a:t>и </a:t>
            </a:r>
            <a:r>
              <a:rPr lang="ru-RU" b="1" dirty="0" smtClean="0"/>
              <a:t>демонстрация. </a:t>
            </a:r>
            <a:r>
              <a:rPr lang="ru-RU" dirty="0" smtClean="0"/>
              <a:t>Оценка </a:t>
            </a:r>
            <a:r>
              <a:rPr lang="ru-RU" dirty="0"/>
              <a:t>качества классификации, анализ ошибок, демонстрация работоспособности </a:t>
            </a:r>
            <a:r>
              <a:rPr lang="ru-RU" dirty="0" smtClean="0"/>
              <a:t>прототипа.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36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283</Words>
  <Application>Microsoft Office PowerPoint</Application>
  <PresentationFormat>Широкоэкранный</PresentationFormat>
  <Paragraphs>42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anastasiarubasevskaa@gmail.com</cp:lastModifiedBy>
  <cp:revision>17</cp:revision>
  <dcterms:created xsi:type="dcterms:W3CDTF">2026-04-15T23:22:41Z</dcterms:created>
  <dcterms:modified xsi:type="dcterms:W3CDTF">2026-04-17T05:33:47Z</dcterms:modified>
</cp:coreProperties>
</file>