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A0000"/>
    <a:srgbClr val="F8D588"/>
    <a:srgbClr val="5E48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136D66-992D-4C1A-899A-0F8548BE02E4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5BA617-D827-447C-9A1B-A31BA1FF9C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0842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088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88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79AE9-A5A5-4290-9783-600FD1C7C3F1}" type="datetime1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90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879C9-5FB0-45EA-8976-18A4B15C070B}" type="datetime1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174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8927" y="997973"/>
            <a:ext cx="8473395" cy="49849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94C0-0CD0-44F4-86EE-E3CE07F2BB3E}" type="datetime1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102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96661-DE98-488B-A402-7CEBC0883FE6}" type="datetime1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90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B1E2-D701-4584-999E-E1D97C336DA8}" type="datetime1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174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4088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2ED1A-B03B-4FAF-8C73-9567A08B145D}" type="datetime1">
              <a:rPr lang="en-US" smtClean="0"/>
              <a:t>4/16/2026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72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929147"/>
            <a:ext cx="10689336" cy="7984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88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088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1344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1344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EA890-EDB1-4243-8321-17C04A33873A}" type="datetime1">
              <a:rPr lang="en-US" smtClean="0"/>
              <a:t>4/16/2026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42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49CA6-FE1F-4B87-AE37-8C10F85E6554}" type="datetime1">
              <a:rPr lang="en-US" smtClean="0"/>
              <a:t>4/16/2026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422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247EF-7997-4641-B1DB-C35E2BCF3155}" type="datetime1">
              <a:rPr lang="en-US" smtClean="0"/>
              <a:t>4/16/2026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619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9848"/>
            <a:ext cx="4093599" cy="131673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9848"/>
            <a:ext cx="6172200" cy="47912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1176"/>
            <a:ext cx="4093599" cy="33192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7EA90-EFC2-4439-B8A9-9130838918B1}" type="datetime1">
              <a:rPr lang="en-US" smtClean="0"/>
              <a:t>4/16/2026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470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C1B45-87AE-488B-BDB6-97209607EF26}" type="datetime1">
              <a:rPr lang="en-US" smtClean="0"/>
              <a:t>4/16/2026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314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21992"/>
            <a:ext cx="10691265" cy="3739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495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141DDEFB-0C9B-47F7-9D3B-B008C0A5D18C}" type="datetime1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4088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7626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136C20-6F9D-481B-B4CD-A17627046B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100" y="2510544"/>
            <a:ext cx="10801350" cy="978772"/>
          </a:xfrm>
        </p:spPr>
        <p:txBody>
          <a:bodyPr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Особенности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применения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интеллект-карт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на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уроке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информатики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как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инструмента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учебной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рефлексии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33" name="Straight Connector 1032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455508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952AA085-EC52-4950-BCE0-4A153A1DF3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578"/>
          <a:stretch>
            <a:fillRect/>
          </a:stretch>
        </p:blipFill>
        <p:spPr bwMode="auto">
          <a:xfrm>
            <a:off x="800100" y="407170"/>
            <a:ext cx="5295900" cy="1921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3337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C726D0-2E6D-441E-AB7B-E173FDEFE7F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689767" y="1305272"/>
            <a:ext cx="5940425" cy="35433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8C6DA4-5590-471E-879E-D0FF0E589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cap="none" spc="0" dirty="0"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Задания этапа создания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CE807B-76D6-48FF-A30B-E6103CA41097}"/>
              </a:ext>
            </a:extLst>
          </p:cNvPr>
          <p:cNvSpPr txBox="1"/>
          <p:nvPr/>
        </p:nvSpPr>
        <p:spPr>
          <a:xfrm>
            <a:off x="7506509" y="4694683"/>
            <a:ext cx="33657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Рис. 4. Фрагмент интеллект-карты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8FBB56-3424-4C80-AA79-711F6D7DA5D5}"/>
              </a:ext>
            </a:extLst>
          </p:cNvPr>
          <p:cNvSpPr txBox="1"/>
          <p:nvPr/>
        </p:nvSpPr>
        <p:spPr>
          <a:xfrm>
            <a:off x="700635" y="1791531"/>
            <a:ext cx="4274255" cy="25340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b="1" dirty="0">
                <a:solidFill>
                  <a:srgbClr val="272525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</a:rPr>
              <a:t>Задание. </a:t>
            </a:r>
            <a:r>
              <a:rPr lang="ru-RU" dirty="0">
                <a:solidFill>
                  <a:srgbClr val="272525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</a:rPr>
              <a:t>Дополнить карту на тему «Обработка текстовой информации» общими сведениями о форматировании текста. Установить взаимосвязи с ранее изученными темами.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F52480-C7F2-4C4E-83D4-70D3DCD21D46}"/>
              </a:ext>
            </a:extLst>
          </p:cNvPr>
          <p:cNvSpPr txBox="1"/>
          <p:nvPr/>
        </p:nvSpPr>
        <p:spPr>
          <a:xfrm>
            <a:off x="788185" y="5417926"/>
            <a:ext cx="9600956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ru-RU" sz="1700" b="1" dirty="0">
                <a:solidFill>
                  <a:srgbClr val="272525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</a:rPr>
              <a:t>Цель </a:t>
            </a:r>
            <a:r>
              <a:rPr lang="ru-RU" sz="1700" dirty="0">
                <a:solidFill>
                  <a:srgbClr val="272525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</a:rPr>
              <a:t>— развить навыки самостоятельной систематизации информации через построение или дополнение карт.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572871A-80E8-4161-9CB7-008A8E660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>
                <a:latin typeface="Calibri" panose="020F0502020204030204" pitchFamily="34" charset="0"/>
                <a:ea typeface="Inter"/>
                <a:cs typeface="Calibri" panose="020F0502020204030204" pitchFamily="34" charset="0"/>
              </a:rPr>
              <a:t>10</a:t>
            </a:fld>
            <a:endParaRPr lang="en-US" dirty="0">
              <a:latin typeface="Calibri" panose="020F0502020204030204" pitchFamily="34" charset="0"/>
              <a:ea typeface="Inter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3820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Изображение выглядит как текст, рисунок, диаграмма, зарисовка&#10;&#10;Автоматически созданное описание">
            <a:extLst>
              <a:ext uri="{FF2B5EF4-FFF2-40B4-BE49-F238E27FC236}">
                <a16:creationId xmlns:a16="http://schemas.microsoft.com/office/drawing/2014/main" id="{B1C0B481-A8C4-4EF4-B6F8-12D9ECD4ED8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7762" y="1745615"/>
            <a:ext cx="6381377" cy="354005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8C6DA4-5590-471E-879E-D0FF0E589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cap="none" spc="0" dirty="0"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Задания этапа рефлексии и закрепления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CE807B-76D6-48FF-A30B-E6103CA41097}"/>
              </a:ext>
            </a:extLst>
          </p:cNvPr>
          <p:cNvSpPr txBox="1"/>
          <p:nvPr/>
        </p:nvSpPr>
        <p:spPr>
          <a:xfrm>
            <a:off x="7866433" y="5392677"/>
            <a:ext cx="33657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Рис. 5. Интеллект-карта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8FBB56-3424-4C80-AA79-711F6D7DA5D5}"/>
              </a:ext>
            </a:extLst>
          </p:cNvPr>
          <p:cNvSpPr txBox="1"/>
          <p:nvPr/>
        </p:nvSpPr>
        <p:spPr>
          <a:xfrm>
            <a:off x="700635" y="1791531"/>
            <a:ext cx="4274255" cy="2126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b="1" dirty="0">
                <a:solidFill>
                  <a:srgbClr val="272525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</a:rPr>
              <a:t>Задание. </a:t>
            </a:r>
            <a:r>
              <a:rPr lang="ru-RU" dirty="0">
                <a:solidFill>
                  <a:srgbClr val="272525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</a:rPr>
              <a:t>По памяти воспроизвести построенную интеллект-карту по теме «Информация и информационные процессы», раскрыть ключевые темы и показать между ними взаимосвязи. </a:t>
            </a:r>
          </a:p>
        </p:txBody>
      </p:sp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id="{E620ACDE-0F06-46D5-B7DA-E89BE765D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11</a:t>
            </a:fld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1386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8C6DA4-5590-471E-879E-D0FF0E589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cap="none" spc="0" dirty="0"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Задания этапа рефлексии и закрепления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E7C380-E5D7-49CE-822C-0B7D280A9F25}"/>
              </a:ext>
            </a:extLst>
          </p:cNvPr>
          <p:cNvSpPr txBox="1"/>
          <p:nvPr/>
        </p:nvSpPr>
        <p:spPr>
          <a:xfrm>
            <a:off x="800099" y="1824288"/>
            <a:ext cx="10591799" cy="33682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dirty="0">
                <a:solidFill>
                  <a:srgbClr val="272525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</a:rPr>
              <a:t>По итогам составления любой карты может быть использован список вопросов для проведения рефлексии учащихся: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dirty="0">
                <a:solidFill>
                  <a:srgbClr val="272525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</a:rPr>
              <a:t>1. Какая информация было подробнее всего описана в интеллект-карте и что лучше всего запомнилось? Почему?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dirty="0">
                <a:solidFill>
                  <a:srgbClr val="272525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</a:rPr>
              <a:t>2. Какие понятия стали более ясными после того, как вы увидели их в единой схеме?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dirty="0">
                <a:solidFill>
                  <a:srgbClr val="272525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</a:rPr>
              <a:t>3. Помогла ли интеллект-карта лучше запомнить темы и связи между ними?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ru-RU" dirty="0">
              <a:solidFill>
                <a:srgbClr val="272525"/>
              </a:solidFill>
              <a:latin typeface="Inter Light"/>
              <a:ea typeface="Inter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D3D1B55-831E-47DA-9FAD-D5409AD02CD7}"/>
              </a:ext>
            </a:extLst>
          </p:cNvPr>
          <p:cNvSpPr txBox="1"/>
          <p:nvPr/>
        </p:nvSpPr>
        <p:spPr>
          <a:xfrm>
            <a:off x="784817" y="5456075"/>
            <a:ext cx="106223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725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</a:t>
            </a:r>
            <a:r>
              <a:rPr lang="ru-RU" dirty="0">
                <a:solidFill>
                  <a:srgbClr val="2725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закрепить знания через воспроизведение карт по памяти и рефлексивный анализ усвоенного.</a:t>
            </a:r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66146E71-E5F1-4EBB-A658-C89F15769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12</a:t>
            </a:fld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3045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023029-9746-4F24-8CD1-D5CEE2367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cap="none" spc="0" dirty="0"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Заключение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8E9E14-1654-4852-917A-947D1FE4A4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Метод интеллект-карт объединяет различные виды мышления. Рассмотренные этапы работы интегрируются в большинство тем, улучшая усвоение материала и закрывая определенные цели.  Визуализация повышает интерес обучающихся, снижает информационную загруженность за счет нелинейной структуры, а рефлексивные этапы развивают аналитические способности учащихся. 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45D550E-CEFE-4926-942D-374A0B024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9433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136C20-6F9D-481B-B4CD-A17627046B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100" y="2510544"/>
            <a:ext cx="10801350" cy="978772"/>
          </a:xfrm>
        </p:spPr>
        <p:txBody>
          <a:bodyPr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Особенности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применения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интеллект-карт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на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уроке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информатики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как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инструмента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учебной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рефлексии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073F9A8-06A6-418D-A859-8AB3ED28C8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0100" y="4931922"/>
            <a:ext cx="10912002" cy="1251533"/>
          </a:xfrm>
        </p:spPr>
        <p:txBody>
          <a:bodyPr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Выполнила студентка 5 курса </a:t>
            </a:r>
            <a:r>
              <a:rPr lang="ru-RU" sz="2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ИММиКН</a:t>
            </a:r>
            <a:r>
              <a:rPr lang="ru-RU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им. И. И. </a:t>
            </a:r>
            <a:r>
              <a:rPr lang="ru-RU" sz="2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Воровича</a:t>
            </a:r>
            <a:r>
              <a:rPr lang="ru-RU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Яровая Жанна</a:t>
            </a:r>
          </a:p>
          <a:p>
            <a:pPr>
              <a:lnSpc>
                <a:spcPct val="100000"/>
              </a:lnSpc>
            </a:pPr>
            <a:r>
              <a:rPr lang="ru-RU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Научный руководитель – Блинова Екатерина Евгеньевна</a:t>
            </a:r>
          </a:p>
          <a:p>
            <a:pPr>
              <a:lnSpc>
                <a:spcPct val="100000"/>
              </a:lnSpc>
            </a:pPr>
            <a:endParaRPr lang="ru-RU" sz="10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52AA085-EC52-4950-BCE0-4A153A1DF3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578"/>
          <a:stretch>
            <a:fillRect/>
          </a:stretch>
        </p:blipFill>
        <p:spPr bwMode="auto">
          <a:xfrm>
            <a:off x="800100" y="407170"/>
            <a:ext cx="5295900" cy="1921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6502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7A6721-5ACB-4020-B5DA-F5263DB9F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cap="none" spc="0" dirty="0"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Проблемы современного урока</a:t>
            </a:r>
          </a:p>
        </p:txBody>
      </p:sp>
      <p:sp>
        <p:nvSpPr>
          <p:cNvPr id="4" name="Shape 1">
            <a:extLst>
              <a:ext uri="{FF2B5EF4-FFF2-40B4-BE49-F238E27FC236}">
                <a16:creationId xmlns:a16="http://schemas.microsoft.com/office/drawing/2014/main" id="{EE9C6E50-CDCA-4EF2-9AE6-A9D7C36BF343}"/>
              </a:ext>
            </a:extLst>
          </p:cNvPr>
          <p:cNvSpPr/>
          <p:nvPr/>
        </p:nvSpPr>
        <p:spPr>
          <a:xfrm>
            <a:off x="278224" y="2388783"/>
            <a:ext cx="5596684" cy="1456515"/>
          </a:xfrm>
          <a:prstGeom prst="roundRect">
            <a:avLst>
              <a:gd name="adj" fmla="val 8453"/>
            </a:avLst>
          </a:prstGeom>
          <a:solidFill>
            <a:srgbClr val="FFFFFF"/>
          </a:solidFill>
          <a:ln w="30480">
            <a:solidFill>
              <a:srgbClr val="C0C1D7"/>
            </a:solidFill>
            <a:prstDash val="solid"/>
          </a:ln>
        </p:spPr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0BEE3446-EB69-4E03-AEC8-2D9A3969AC7D}"/>
              </a:ext>
            </a:extLst>
          </p:cNvPr>
          <p:cNvSpPr/>
          <p:nvPr/>
        </p:nvSpPr>
        <p:spPr>
          <a:xfrm>
            <a:off x="247744" y="2388783"/>
            <a:ext cx="106485" cy="1456515"/>
          </a:xfrm>
          <a:prstGeom prst="roundRect">
            <a:avLst>
              <a:gd name="adj" fmla="val 78139"/>
            </a:avLst>
          </a:prstGeom>
          <a:solidFill>
            <a:srgbClr val="8A0000"/>
          </a:solidFill>
          <a:ln/>
        </p:spPr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7E98D652-6176-4446-8692-FBA04AE4516F}"/>
              </a:ext>
            </a:extLst>
          </p:cNvPr>
          <p:cNvSpPr/>
          <p:nvPr/>
        </p:nvSpPr>
        <p:spPr>
          <a:xfrm>
            <a:off x="626958" y="2500500"/>
            <a:ext cx="414843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000" b="1" dirty="0">
                <a:solidFill>
                  <a:srgbClr val="272525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Низкий познавательный интерес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B651C619-E655-4582-8F1C-492DD64EC383}"/>
              </a:ext>
            </a:extLst>
          </p:cNvPr>
          <p:cNvSpPr/>
          <p:nvPr/>
        </p:nvSpPr>
        <p:spPr>
          <a:xfrm>
            <a:off x="626958" y="2947985"/>
            <a:ext cx="506738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Учащиеся теряют мотивацию при традиционной подаче материала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5A7D11D4-FF7C-4153-A08C-718592F14404}"/>
              </a:ext>
            </a:extLst>
          </p:cNvPr>
          <p:cNvSpPr/>
          <p:nvPr/>
        </p:nvSpPr>
        <p:spPr>
          <a:xfrm>
            <a:off x="6347468" y="2328979"/>
            <a:ext cx="5596788" cy="1456515"/>
          </a:xfrm>
          <a:prstGeom prst="roundRect">
            <a:avLst>
              <a:gd name="adj" fmla="val 8453"/>
            </a:avLst>
          </a:prstGeom>
          <a:solidFill>
            <a:srgbClr val="FFFFFF"/>
          </a:solidFill>
          <a:ln w="30480">
            <a:solidFill>
              <a:srgbClr val="C0C1D7"/>
            </a:solidFill>
            <a:prstDash val="solid"/>
          </a:ln>
        </p:spPr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9BE52DD4-0ECA-4373-9EB8-722F2C51FBA2}"/>
              </a:ext>
            </a:extLst>
          </p:cNvPr>
          <p:cNvSpPr/>
          <p:nvPr/>
        </p:nvSpPr>
        <p:spPr>
          <a:xfrm>
            <a:off x="6316986" y="2328979"/>
            <a:ext cx="106485" cy="1456515"/>
          </a:xfrm>
          <a:prstGeom prst="roundRect">
            <a:avLst>
              <a:gd name="adj" fmla="val 78139"/>
            </a:avLst>
          </a:prstGeom>
          <a:solidFill>
            <a:srgbClr val="8A0000"/>
          </a:solidFill>
          <a:ln/>
        </p:spPr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BB6B6547-9F82-4BAB-8A8B-5062E115DB1D}"/>
              </a:ext>
            </a:extLst>
          </p:cNvPr>
          <p:cNvSpPr/>
          <p:nvPr/>
        </p:nvSpPr>
        <p:spPr>
          <a:xfrm>
            <a:off x="6696201" y="2440696"/>
            <a:ext cx="329135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000" b="1" dirty="0">
                <a:solidFill>
                  <a:srgbClr val="272525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Перегрузка информацией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D22BFBF0-2641-4355-B18C-A47CF92AEBAB}"/>
              </a:ext>
            </a:extLst>
          </p:cNvPr>
          <p:cNvSpPr/>
          <p:nvPr/>
        </p:nvSpPr>
        <p:spPr>
          <a:xfrm>
            <a:off x="6696202" y="2888181"/>
            <a:ext cx="506748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1600" dirty="0">
                <a:solidFill>
                  <a:srgbClr val="272525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Сложность структурирования большого </a:t>
            </a:r>
            <a:r>
              <a:rPr lang="en-US" sz="1600" dirty="0" err="1">
                <a:solidFill>
                  <a:srgbClr val="272525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объема</a:t>
            </a:r>
            <a:r>
              <a:rPr lang="en-US" sz="1600" dirty="0">
                <a:solidFill>
                  <a:srgbClr val="272525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72525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данных</a:t>
            </a:r>
            <a:endParaRPr lang="en-US" sz="1600" dirty="0">
              <a:solidFill>
                <a:srgbClr val="272525"/>
              </a:solidFill>
              <a:latin typeface="Arial" panose="020B0604020202020204" pitchFamily="34" charset="0"/>
              <a:ea typeface="Inter" pitchFamily="34" charset="-122"/>
              <a:cs typeface="Arial" panose="020B0604020202020204" pitchFamily="34" charset="0"/>
            </a:endParaRPr>
          </a:p>
        </p:txBody>
      </p:sp>
      <p:sp>
        <p:nvSpPr>
          <p:cNvPr id="12" name="Shape 9">
            <a:extLst>
              <a:ext uri="{FF2B5EF4-FFF2-40B4-BE49-F238E27FC236}">
                <a16:creationId xmlns:a16="http://schemas.microsoft.com/office/drawing/2014/main" id="{284AB30A-744B-4917-91B0-D5ACCC1A9F07}"/>
              </a:ext>
            </a:extLst>
          </p:cNvPr>
          <p:cNvSpPr/>
          <p:nvPr/>
        </p:nvSpPr>
        <p:spPr>
          <a:xfrm>
            <a:off x="278224" y="4071893"/>
            <a:ext cx="5596684" cy="1754691"/>
          </a:xfrm>
          <a:prstGeom prst="roundRect">
            <a:avLst>
              <a:gd name="adj" fmla="val 7017"/>
            </a:avLst>
          </a:prstGeom>
          <a:solidFill>
            <a:srgbClr val="FFFFFF"/>
          </a:solidFill>
          <a:ln w="30480">
            <a:solidFill>
              <a:srgbClr val="C0C1D7"/>
            </a:solidFill>
            <a:prstDash val="solid"/>
          </a:ln>
        </p:spPr>
      </p:sp>
      <p:sp>
        <p:nvSpPr>
          <p:cNvPr id="13" name="Shape 10">
            <a:extLst>
              <a:ext uri="{FF2B5EF4-FFF2-40B4-BE49-F238E27FC236}">
                <a16:creationId xmlns:a16="http://schemas.microsoft.com/office/drawing/2014/main" id="{A6965833-9360-42B1-80FD-D961525F995E}"/>
              </a:ext>
            </a:extLst>
          </p:cNvPr>
          <p:cNvSpPr/>
          <p:nvPr/>
        </p:nvSpPr>
        <p:spPr>
          <a:xfrm>
            <a:off x="247744" y="4071893"/>
            <a:ext cx="106485" cy="1754691"/>
          </a:xfrm>
          <a:prstGeom prst="roundRect">
            <a:avLst>
              <a:gd name="adj" fmla="val 78139"/>
            </a:avLst>
          </a:prstGeom>
          <a:solidFill>
            <a:srgbClr val="8A0000"/>
          </a:solidFill>
          <a:ln/>
        </p:spPr>
      </p:sp>
      <p:sp>
        <p:nvSpPr>
          <p:cNvPr id="14" name="Text 11">
            <a:extLst>
              <a:ext uri="{FF2B5EF4-FFF2-40B4-BE49-F238E27FC236}">
                <a16:creationId xmlns:a16="http://schemas.microsoft.com/office/drawing/2014/main" id="{E8DA5388-76E1-4DF5-A712-6E90955DF368}"/>
              </a:ext>
            </a:extLst>
          </p:cNvPr>
          <p:cNvSpPr/>
          <p:nvPr/>
        </p:nvSpPr>
        <p:spPr>
          <a:xfrm>
            <a:off x="626958" y="4183610"/>
            <a:ext cx="5067381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000" b="1" dirty="0">
                <a:solidFill>
                  <a:srgbClr val="272525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Недостаточное развитие аналитических способностей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12">
            <a:extLst>
              <a:ext uri="{FF2B5EF4-FFF2-40B4-BE49-F238E27FC236}">
                <a16:creationId xmlns:a16="http://schemas.microsoft.com/office/drawing/2014/main" id="{BDCD7AA5-50D3-4111-A122-A00094D52B01}"/>
              </a:ext>
            </a:extLst>
          </p:cNvPr>
          <p:cNvSpPr/>
          <p:nvPr/>
        </p:nvSpPr>
        <p:spPr>
          <a:xfrm>
            <a:off x="626958" y="4985424"/>
            <a:ext cx="506738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Традиционные методы не развивают критическое мышление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hape 13">
            <a:extLst>
              <a:ext uri="{FF2B5EF4-FFF2-40B4-BE49-F238E27FC236}">
                <a16:creationId xmlns:a16="http://schemas.microsoft.com/office/drawing/2014/main" id="{FA82E747-E98E-4354-99A4-5039B2DA5054}"/>
              </a:ext>
            </a:extLst>
          </p:cNvPr>
          <p:cNvSpPr/>
          <p:nvPr/>
        </p:nvSpPr>
        <p:spPr>
          <a:xfrm>
            <a:off x="6347468" y="4012089"/>
            <a:ext cx="5596788" cy="1754691"/>
          </a:xfrm>
          <a:prstGeom prst="roundRect">
            <a:avLst>
              <a:gd name="adj" fmla="val 7017"/>
            </a:avLst>
          </a:prstGeom>
          <a:solidFill>
            <a:srgbClr val="FFFFFF"/>
          </a:solidFill>
          <a:ln w="30480">
            <a:solidFill>
              <a:srgbClr val="C0C1D7"/>
            </a:solidFill>
            <a:prstDash val="solid"/>
          </a:ln>
        </p:spPr>
      </p:sp>
      <p:sp>
        <p:nvSpPr>
          <p:cNvPr id="17" name="Shape 14">
            <a:extLst>
              <a:ext uri="{FF2B5EF4-FFF2-40B4-BE49-F238E27FC236}">
                <a16:creationId xmlns:a16="http://schemas.microsoft.com/office/drawing/2014/main" id="{FA6B9E8B-3F38-4063-9F85-B0D2E2CFA9E9}"/>
              </a:ext>
            </a:extLst>
          </p:cNvPr>
          <p:cNvSpPr/>
          <p:nvPr/>
        </p:nvSpPr>
        <p:spPr>
          <a:xfrm>
            <a:off x="6316986" y="4012089"/>
            <a:ext cx="106485" cy="1754691"/>
          </a:xfrm>
          <a:prstGeom prst="roundRect">
            <a:avLst>
              <a:gd name="adj" fmla="val 78139"/>
            </a:avLst>
          </a:prstGeom>
          <a:solidFill>
            <a:srgbClr val="8A0000"/>
          </a:solidFill>
          <a:ln/>
        </p:spPr>
        <p:txBody>
          <a:bodyPr/>
          <a:lstStyle/>
          <a:p>
            <a:endParaRPr lang="ru-RU" dirty="0"/>
          </a:p>
        </p:txBody>
      </p:sp>
      <p:sp>
        <p:nvSpPr>
          <p:cNvPr id="18" name="Text 15">
            <a:extLst>
              <a:ext uri="{FF2B5EF4-FFF2-40B4-BE49-F238E27FC236}">
                <a16:creationId xmlns:a16="http://schemas.microsoft.com/office/drawing/2014/main" id="{4578D684-A857-421F-8EE7-2DCC737418D5}"/>
              </a:ext>
            </a:extLst>
          </p:cNvPr>
          <p:cNvSpPr/>
          <p:nvPr/>
        </p:nvSpPr>
        <p:spPr>
          <a:xfrm>
            <a:off x="6696201" y="4123806"/>
            <a:ext cx="397674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000" b="1" dirty="0">
                <a:solidFill>
                  <a:srgbClr val="272525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Сложность учебной рефлексии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16">
            <a:extLst>
              <a:ext uri="{FF2B5EF4-FFF2-40B4-BE49-F238E27FC236}">
                <a16:creationId xmlns:a16="http://schemas.microsoft.com/office/drawing/2014/main" id="{D585E9B8-854F-4C45-8A1C-E408C9159F45}"/>
              </a:ext>
            </a:extLst>
          </p:cNvPr>
          <p:cNvSpPr/>
          <p:nvPr/>
        </p:nvSpPr>
        <p:spPr>
          <a:xfrm>
            <a:off x="6696202" y="4571290"/>
            <a:ext cx="506748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>
              <a:lnSpc>
                <a:spcPts val="28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Ученик не осознает границы своих знаний и </a:t>
            </a:r>
            <a:r>
              <a:rPr lang="en-US" sz="1600" dirty="0" err="1">
                <a:solidFill>
                  <a:srgbClr val="272525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навыков</a:t>
            </a:r>
            <a:endParaRPr lang="en-US" sz="1600" dirty="0">
              <a:solidFill>
                <a:srgbClr val="272525"/>
              </a:solidFill>
              <a:latin typeface="Arial" panose="020B0604020202020204" pitchFamily="34" charset="0"/>
              <a:ea typeface="Inter" pitchFamily="34" charset="-122"/>
              <a:cs typeface="Arial" panose="020B0604020202020204" pitchFamily="34" charset="0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CEBCF66-9E2B-40C5-8E8D-421FCADEF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>
                <a:latin typeface="Inter"/>
              </a:rPr>
              <a:t>2</a:t>
            </a:fld>
            <a:endParaRPr lang="en-US" dirty="0">
              <a:latin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4255434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BD04FF-19A4-422A-92FF-2D72DA722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b="1" cap="none" spc="0" dirty="0"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Виды мышления и роль визуализации </a:t>
            </a:r>
          </a:p>
        </p:txBody>
      </p:sp>
      <p:sp>
        <p:nvSpPr>
          <p:cNvPr id="4" name="Shape 1">
            <a:extLst>
              <a:ext uri="{FF2B5EF4-FFF2-40B4-BE49-F238E27FC236}">
                <a16:creationId xmlns:a16="http://schemas.microsoft.com/office/drawing/2014/main" id="{55D21C72-8CE0-40A0-85FF-A4E3338D3D93}"/>
              </a:ext>
            </a:extLst>
          </p:cNvPr>
          <p:cNvSpPr/>
          <p:nvPr/>
        </p:nvSpPr>
        <p:spPr>
          <a:xfrm>
            <a:off x="282817" y="2423231"/>
            <a:ext cx="3664744" cy="2039422"/>
          </a:xfrm>
          <a:prstGeom prst="roundRect">
            <a:avLst>
              <a:gd name="adj" fmla="val 4671"/>
            </a:avLst>
          </a:prstGeom>
          <a:solidFill>
            <a:schemeClr val="accent3">
              <a:lumMod val="20000"/>
              <a:lumOff val="80000"/>
            </a:schemeClr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7C6931F3-D7A1-4F29-B8CF-54A184923903}"/>
              </a:ext>
            </a:extLst>
          </p:cNvPr>
          <p:cNvSpPr/>
          <p:nvPr/>
        </p:nvSpPr>
        <p:spPr>
          <a:xfrm>
            <a:off x="517251" y="2657665"/>
            <a:ext cx="3195876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Логическое мышление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57B5B4E7-FBC0-4BB0-AF42-A6C6954E373F}"/>
              </a:ext>
            </a:extLst>
          </p:cNvPr>
          <p:cNvSpPr/>
          <p:nvPr/>
        </p:nvSpPr>
        <p:spPr>
          <a:xfrm>
            <a:off x="517251" y="3502413"/>
            <a:ext cx="319587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1700" dirty="0">
                <a:solidFill>
                  <a:srgbClr val="272525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Анализ, синтез, дедукция, </a:t>
            </a:r>
            <a:r>
              <a:rPr lang="en-US" sz="1700" dirty="0" err="1">
                <a:solidFill>
                  <a:srgbClr val="272525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индукция</a:t>
            </a:r>
            <a:endParaRPr lang="en-US" sz="1700" dirty="0">
              <a:solidFill>
                <a:srgbClr val="272525"/>
              </a:solidFill>
              <a:latin typeface="Arial" panose="020B0604020202020204" pitchFamily="34" charset="0"/>
              <a:ea typeface="Inter" pitchFamily="34" charset="-122"/>
              <a:cs typeface="Arial" panose="020B0604020202020204" pitchFamily="34" charset="0"/>
            </a:endParaRPr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0AA89139-ED8E-4D7F-8866-61D63E6D52CA}"/>
              </a:ext>
            </a:extLst>
          </p:cNvPr>
          <p:cNvSpPr/>
          <p:nvPr/>
        </p:nvSpPr>
        <p:spPr>
          <a:xfrm>
            <a:off x="4263568" y="2409289"/>
            <a:ext cx="3664863" cy="2039422"/>
          </a:xfrm>
          <a:prstGeom prst="roundRect">
            <a:avLst>
              <a:gd name="adj" fmla="val 4671"/>
            </a:avLst>
          </a:prstGeom>
          <a:solidFill>
            <a:schemeClr val="accent3">
              <a:lumMod val="20000"/>
              <a:lumOff val="80000"/>
            </a:schemeClr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E7596B94-AF38-4B83-92DB-F2F5E92275AD}"/>
              </a:ext>
            </a:extLst>
          </p:cNvPr>
          <p:cNvSpPr/>
          <p:nvPr/>
        </p:nvSpPr>
        <p:spPr>
          <a:xfrm>
            <a:off x="4498002" y="2643723"/>
            <a:ext cx="3195995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Абстрактное мышление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00A4D051-F977-44CC-A26C-E7E9ADD60187}"/>
              </a:ext>
            </a:extLst>
          </p:cNvPr>
          <p:cNvSpPr/>
          <p:nvPr/>
        </p:nvSpPr>
        <p:spPr>
          <a:xfrm>
            <a:off x="4498002" y="3488471"/>
            <a:ext cx="31959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>
              <a:lnSpc>
                <a:spcPts val="2850"/>
              </a:lnSpc>
              <a:buNone/>
            </a:pPr>
            <a:r>
              <a:rPr lang="en-US" sz="1700" dirty="0" err="1">
                <a:solidFill>
                  <a:srgbClr val="272525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Формирование</a:t>
            </a:r>
            <a:r>
              <a:rPr lang="en-US" sz="1700" dirty="0">
                <a:solidFill>
                  <a:srgbClr val="272525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272525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обобщенных</a:t>
            </a:r>
            <a:r>
              <a:rPr lang="en-US" sz="1700" dirty="0">
                <a:solidFill>
                  <a:srgbClr val="272525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272525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понятий</a:t>
            </a:r>
            <a:endParaRPr lang="en-US" sz="1700" dirty="0">
              <a:solidFill>
                <a:srgbClr val="272525"/>
              </a:solidFill>
              <a:latin typeface="Arial" panose="020B0604020202020204" pitchFamily="34" charset="0"/>
              <a:ea typeface="Inter" pitchFamily="34" charset="-122"/>
              <a:cs typeface="Arial" panose="020B0604020202020204" pitchFamily="34" charset="0"/>
            </a:endParaRPr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3625AA13-0215-462E-9DD4-6EDB88537CD3}"/>
              </a:ext>
            </a:extLst>
          </p:cNvPr>
          <p:cNvSpPr/>
          <p:nvPr/>
        </p:nvSpPr>
        <p:spPr>
          <a:xfrm>
            <a:off x="798883" y="5281584"/>
            <a:ext cx="1059423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Интеллект-карты являются мощным инструментом для развития визуального мышления, делая информацию более доступной и запоминающейся.</a:t>
            </a:r>
          </a:p>
        </p:txBody>
      </p:sp>
      <p:sp>
        <p:nvSpPr>
          <p:cNvPr id="14" name="Shape 4">
            <a:extLst>
              <a:ext uri="{FF2B5EF4-FFF2-40B4-BE49-F238E27FC236}">
                <a16:creationId xmlns:a16="http://schemas.microsoft.com/office/drawing/2014/main" id="{1CA413B8-E322-4298-92F9-8CB72003602E}"/>
              </a:ext>
            </a:extLst>
          </p:cNvPr>
          <p:cNvSpPr/>
          <p:nvPr/>
        </p:nvSpPr>
        <p:spPr>
          <a:xfrm>
            <a:off x="8244439" y="2409289"/>
            <a:ext cx="3664863" cy="2039422"/>
          </a:xfrm>
          <a:prstGeom prst="roundRect">
            <a:avLst>
              <a:gd name="adj" fmla="val 4671"/>
            </a:avLst>
          </a:prstGeom>
          <a:solidFill>
            <a:schemeClr val="accent3">
              <a:lumMod val="20000"/>
              <a:lumOff val="80000"/>
            </a:schemeClr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15" name="Text 5">
            <a:extLst>
              <a:ext uri="{FF2B5EF4-FFF2-40B4-BE49-F238E27FC236}">
                <a16:creationId xmlns:a16="http://schemas.microsoft.com/office/drawing/2014/main" id="{57ECF3BC-A62C-4110-AC94-E28DAC6F7C23}"/>
              </a:ext>
            </a:extLst>
          </p:cNvPr>
          <p:cNvSpPr/>
          <p:nvPr/>
        </p:nvSpPr>
        <p:spPr>
          <a:xfrm>
            <a:off x="8478873" y="2643723"/>
            <a:ext cx="3195995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ru-RU" sz="2200" b="1" dirty="0">
                <a:solidFill>
                  <a:srgbClr val="272525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Визуальное</a:t>
            </a:r>
            <a:r>
              <a:rPr lang="en-US" sz="2200" b="1" dirty="0">
                <a:solidFill>
                  <a:srgbClr val="272525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 мышление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6">
            <a:extLst>
              <a:ext uri="{FF2B5EF4-FFF2-40B4-BE49-F238E27FC236}">
                <a16:creationId xmlns:a16="http://schemas.microsoft.com/office/drawing/2014/main" id="{4FF7B7A5-3D75-4C72-81F7-24DF84D1F7B4}"/>
              </a:ext>
            </a:extLst>
          </p:cNvPr>
          <p:cNvSpPr/>
          <p:nvPr/>
        </p:nvSpPr>
        <p:spPr>
          <a:xfrm>
            <a:off x="8478873" y="3488471"/>
            <a:ext cx="31959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ru-RU" sz="1700" dirty="0">
                <a:solidFill>
                  <a:srgbClr val="272525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Обработка информации через образы, схемы, ассоциации</a:t>
            </a:r>
            <a:endParaRPr lang="en-US" sz="1700" dirty="0">
              <a:solidFill>
                <a:srgbClr val="272525"/>
              </a:solidFill>
              <a:latin typeface="Arial" panose="020B0604020202020204" pitchFamily="34" charset="0"/>
              <a:ea typeface="Inter" pitchFamily="34" charset="-122"/>
              <a:cs typeface="Arial" panose="020B0604020202020204" pitchFamily="34" charset="0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C5B424FA-BE3B-4C6A-9E58-4EC02FE70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>
                <a:latin typeface="Inter"/>
                <a:ea typeface="Inter"/>
              </a:rPr>
              <a:t>3</a:t>
            </a:fld>
            <a:endParaRPr lang="en-US" dirty="0">
              <a:latin typeface="Inter"/>
              <a:ea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2232305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672913-915D-4FBC-BB5C-F84F0823C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b="1" cap="none" spc="0" dirty="0"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Что такое интеллект-карта?</a:t>
            </a: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0EAC6922-0711-4A34-9A70-768681519EEC}"/>
              </a:ext>
            </a:extLst>
          </p:cNvPr>
          <p:cNvSpPr/>
          <p:nvPr/>
        </p:nvSpPr>
        <p:spPr>
          <a:xfrm>
            <a:off x="921990" y="2006132"/>
            <a:ext cx="1727716" cy="2158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Определение</a:t>
            </a:r>
            <a:endParaRPr lang="en-US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177D051F-C889-4A0C-9B4A-1C4AEE6DCB8F}"/>
              </a:ext>
            </a:extLst>
          </p:cNvPr>
          <p:cNvSpPr/>
          <p:nvPr/>
        </p:nvSpPr>
        <p:spPr>
          <a:xfrm>
            <a:off x="921990" y="2306170"/>
            <a:ext cx="5430172" cy="5336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Метод графического представления информации, имитирующий ассоциативные связи в мозге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2F3C569B-E237-4E46-9614-4CB1907260AF}"/>
              </a:ext>
            </a:extLst>
          </p:cNvPr>
          <p:cNvSpPr/>
          <p:nvPr/>
        </p:nvSpPr>
        <p:spPr>
          <a:xfrm>
            <a:off x="921990" y="2923985"/>
            <a:ext cx="1727716" cy="2158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Автор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46EFCDAF-AE5A-492E-B018-6BE8EACFB1A8}"/>
              </a:ext>
            </a:extLst>
          </p:cNvPr>
          <p:cNvSpPr/>
          <p:nvPr/>
        </p:nvSpPr>
        <p:spPr>
          <a:xfrm>
            <a:off x="921990" y="3224022"/>
            <a:ext cx="3118842" cy="1778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Тони Бьюзен, 1970-е </a:t>
            </a:r>
            <a:r>
              <a:rPr lang="en-US" sz="1600" dirty="0" err="1">
                <a:solidFill>
                  <a:srgbClr val="272525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годы</a:t>
            </a:r>
            <a:endParaRPr lang="en-US" sz="1600" dirty="0">
              <a:solidFill>
                <a:srgbClr val="272525"/>
              </a:solidFill>
              <a:latin typeface="Arial" panose="020B0604020202020204" pitchFamily="34" charset="0"/>
              <a:ea typeface="Inter" pitchFamily="34" charset="-122"/>
              <a:cs typeface="Arial" panose="020B0604020202020204" pitchFamily="34" charset="0"/>
            </a:endParaRPr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A5D8D482-4FB7-488F-967F-0C39BFD7C137}"/>
              </a:ext>
            </a:extLst>
          </p:cNvPr>
          <p:cNvSpPr/>
          <p:nvPr/>
        </p:nvSpPr>
        <p:spPr>
          <a:xfrm>
            <a:off x="795530" y="5189632"/>
            <a:ext cx="276344" cy="1727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01</a:t>
            </a:r>
            <a:endParaRPr lang="en-US" sz="1050" dirty="0"/>
          </a:p>
        </p:txBody>
      </p:sp>
      <p:sp>
        <p:nvSpPr>
          <p:cNvPr id="10" name="Shape 6">
            <a:extLst>
              <a:ext uri="{FF2B5EF4-FFF2-40B4-BE49-F238E27FC236}">
                <a16:creationId xmlns:a16="http://schemas.microsoft.com/office/drawing/2014/main" id="{04B31422-DFA6-4EF5-9117-D9A10EA7DB44}"/>
              </a:ext>
            </a:extLst>
          </p:cNvPr>
          <p:cNvSpPr/>
          <p:nvPr/>
        </p:nvSpPr>
        <p:spPr>
          <a:xfrm>
            <a:off x="795530" y="5409302"/>
            <a:ext cx="3123009" cy="15240"/>
          </a:xfrm>
          <a:prstGeom prst="rect">
            <a:avLst/>
          </a:prstGeom>
          <a:solidFill>
            <a:schemeClr val="accent3">
              <a:lumMod val="50000"/>
            </a:schemeClr>
          </a:solidFill>
          <a:ln/>
        </p:spPr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1A9B97BA-4201-4A5C-B82B-DB4E3B487CD2}"/>
              </a:ext>
            </a:extLst>
          </p:cNvPr>
          <p:cNvSpPr/>
          <p:nvPr/>
        </p:nvSpPr>
        <p:spPr>
          <a:xfrm>
            <a:off x="795530" y="5508838"/>
            <a:ext cx="2426375" cy="2158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Центральная тема в центре</a:t>
            </a:r>
            <a:endParaRPr lang="en-US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417B90B8-3392-452D-B640-84AC4FAB6A8E}"/>
              </a:ext>
            </a:extLst>
          </p:cNvPr>
          <p:cNvSpPr/>
          <p:nvPr/>
        </p:nvSpPr>
        <p:spPr>
          <a:xfrm>
            <a:off x="4002716" y="5189632"/>
            <a:ext cx="276344" cy="1727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02</a:t>
            </a:r>
            <a:endParaRPr lang="en-US" sz="1050" dirty="0"/>
          </a:p>
        </p:txBody>
      </p:sp>
      <p:sp>
        <p:nvSpPr>
          <p:cNvPr id="13" name="Shape 9">
            <a:extLst>
              <a:ext uri="{FF2B5EF4-FFF2-40B4-BE49-F238E27FC236}">
                <a16:creationId xmlns:a16="http://schemas.microsoft.com/office/drawing/2014/main" id="{0E6B0405-74D2-49B9-BF95-10BB1CA6D653}"/>
              </a:ext>
            </a:extLst>
          </p:cNvPr>
          <p:cNvSpPr/>
          <p:nvPr/>
        </p:nvSpPr>
        <p:spPr>
          <a:xfrm>
            <a:off x="4002716" y="5409302"/>
            <a:ext cx="3123009" cy="15240"/>
          </a:xfrm>
          <a:prstGeom prst="rect">
            <a:avLst/>
          </a:prstGeom>
          <a:solidFill>
            <a:schemeClr val="accent3">
              <a:lumMod val="50000"/>
            </a:schemeClr>
          </a:solidFill>
          <a:ln/>
        </p:spPr>
      </p:sp>
      <p:sp>
        <p:nvSpPr>
          <p:cNvPr id="14" name="Text 10">
            <a:extLst>
              <a:ext uri="{FF2B5EF4-FFF2-40B4-BE49-F238E27FC236}">
                <a16:creationId xmlns:a16="http://schemas.microsoft.com/office/drawing/2014/main" id="{A035D803-3076-4964-B236-588547D8A7AD}"/>
              </a:ext>
            </a:extLst>
          </p:cNvPr>
          <p:cNvSpPr/>
          <p:nvPr/>
        </p:nvSpPr>
        <p:spPr>
          <a:xfrm>
            <a:off x="4002716" y="5508838"/>
            <a:ext cx="2332196" cy="2158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Основные ветви от центра</a:t>
            </a:r>
            <a:endParaRPr lang="en-US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11">
            <a:extLst>
              <a:ext uri="{FF2B5EF4-FFF2-40B4-BE49-F238E27FC236}">
                <a16:creationId xmlns:a16="http://schemas.microsoft.com/office/drawing/2014/main" id="{988645E0-C356-4A7B-8FA2-D3E4AA129C80}"/>
              </a:ext>
            </a:extLst>
          </p:cNvPr>
          <p:cNvSpPr/>
          <p:nvPr/>
        </p:nvSpPr>
        <p:spPr>
          <a:xfrm>
            <a:off x="7209903" y="5189632"/>
            <a:ext cx="276344" cy="1727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03</a:t>
            </a:r>
            <a:endParaRPr lang="en-US" sz="1050" dirty="0"/>
          </a:p>
        </p:txBody>
      </p:sp>
      <p:sp>
        <p:nvSpPr>
          <p:cNvPr id="16" name="Shape 12">
            <a:extLst>
              <a:ext uri="{FF2B5EF4-FFF2-40B4-BE49-F238E27FC236}">
                <a16:creationId xmlns:a16="http://schemas.microsoft.com/office/drawing/2014/main" id="{8F42CEDF-4A2A-4945-A1C2-5567D8668579}"/>
              </a:ext>
            </a:extLst>
          </p:cNvPr>
          <p:cNvSpPr/>
          <p:nvPr/>
        </p:nvSpPr>
        <p:spPr>
          <a:xfrm>
            <a:off x="7209903" y="5409302"/>
            <a:ext cx="3123009" cy="15240"/>
          </a:xfrm>
          <a:prstGeom prst="rect">
            <a:avLst/>
          </a:prstGeom>
          <a:solidFill>
            <a:schemeClr val="accent3">
              <a:lumMod val="50000"/>
            </a:schemeClr>
          </a:solidFill>
          <a:ln/>
        </p:spPr>
      </p:sp>
      <p:sp>
        <p:nvSpPr>
          <p:cNvPr id="17" name="Text 13">
            <a:extLst>
              <a:ext uri="{FF2B5EF4-FFF2-40B4-BE49-F238E27FC236}">
                <a16:creationId xmlns:a16="http://schemas.microsoft.com/office/drawing/2014/main" id="{5C549308-7AEF-464C-9263-3EB7199F1A7B}"/>
              </a:ext>
            </a:extLst>
          </p:cNvPr>
          <p:cNvSpPr/>
          <p:nvPr/>
        </p:nvSpPr>
        <p:spPr>
          <a:xfrm>
            <a:off x="7209903" y="5508838"/>
            <a:ext cx="2012156" cy="2158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Второстепенные ветви</a:t>
            </a:r>
            <a:endParaRPr lang="en-US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14">
            <a:extLst>
              <a:ext uri="{FF2B5EF4-FFF2-40B4-BE49-F238E27FC236}">
                <a16:creationId xmlns:a16="http://schemas.microsoft.com/office/drawing/2014/main" id="{71683526-EA1C-4B72-B81D-4422FF6D92CC}"/>
              </a:ext>
            </a:extLst>
          </p:cNvPr>
          <p:cNvSpPr/>
          <p:nvPr/>
        </p:nvSpPr>
        <p:spPr>
          <a:xfrm>
            <a:off x="795530" y="5912460"/>
            <a:ext cx="276344" cy="1727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04</a:t>
            </a:r>
            <a:endParaRPr lang="en-US" sz="1050" dirty="0"/>
          </a:p>
        </p:txBody>
      </p:sp>
      <p:sp>
        <p:nvSpPr>
          <p:cNvPr id="20" name="Text 16">
            <a:extLst>
              <a:ext uri="{FF2B5EF4-FFF2-40B4-BE49-F238E27FC236}">
                <a16:creationId xmlns:a16="http://schemas.microsoft.com/office/drawing/2014/main" id="{CD551D02-B9ED-44B7-ACFF-3A8989044F1C}"/>
              </a:ext>
            </a:extLst>
          </p:cNvPr>
          <p:cNvSpPr/>
          <p:nvPr/>
        </p:nvSpPr>
        <p:spPr>
          <a:xfrm>
            <a:off x="795530" y="6231667"/>
            <a:ext cx="2815471" cy="2158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Ключевые слова, образы, цвета</a:t>
            </a:r>
            <a:endParaRPr lang="en-US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17">
            <a:extLst>
              <a:ext uri="{FF2B5EF4-FFF2-40B4-BE49-F238E27FC236}">
                <a16:creationId xmlns:a16="http://schemas.microsoft.com/office/drawing/2014/main" id="{3010DE70-CAB5-42F3-94A5-23D113788AD5}"/>
              </a:ext>
            </a:extLst>
          </p:cNvPr>
          <p:cNvSpPr/>
          <p:nvPr/>
        </p:nvSpPr>
        <p:spPr>
          <a:xfrm>
            <a:off x="5606250" y="5912460"/>
            <a:ext cx="276344" cy="1727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05</a:t>
            </a:r>
            <a:endParaRPr lang="en-US" sz="1050" dirty="0"/>
          </a:p>
        </p:txBody>
      </p:sp>
      <p:sp>
        <p:nvSpPr>
          <p:cNvPr id="23" name="Text 19">
            <a:extLst>
              <a:ext uri="{FF2B5EF4-FFF2-40B4-BE49-F238E27FC236}">
                <a16:creationId xmlns:a16="http://schemas.microsoft.com/office/drawing/2014/main" id="{B2F90FD4-18FF-484B-BB2F-9D0B5DC9B40A}"/>
              </a:ext>
            </a:extLst>
          </p:cNvPr>
          <p:cNvSpPr/>
          <p:nvPr/>
        </p:nvSpPr>
        <p:spPr>
          <a:xfrm>
            <a:off x="5606250" y="6231667"/>
            <a:ext cx="2992041" cy="2158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Ассоциативность и нелинейность</a:t>
            </a:r>
            <a:endParaRPr lang="en-US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 3">
            <a:extLst>
              <a:ext uri="{FF2B5EF4-FFF2-40B4-BE49-F238E27FC236}">
                <a16:creationId xmlns:a16="http://schemas.microsoft.com/office/drawing/2014/main" id="{2CC4C053-EC50-429B-BFC5-A10DB5C7EB8B}"/>
              </a:ext>
            </a:extLst>
          </p:cNvPr>
          <p:cNvSpPr/>
          <p:nvPr/>
        </p:nvSpPr>
        <p:spPr>
          <a:xfrm>
            <a:off x="795530" y="4673735"/>
            <a:ext cx="1727716" cy="2158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Принципы построения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Как создать интеллект-карту? | Блог РСВ">
            <a:extLst>
              <a:ext uri="{FF2B5EF4-FFF2-40B4-BE49-F238E27FC236}">
                <a16:creationId xmlns:a16="http://schemas.microsoft.com/office/drawing/2014/main" id="{FD3EC4E0-29E1-495D-B8EC-CF7735530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0673" y="1844691"/>
            <a:ext cx="5182772" cy="3213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DB80F5C-6EFB-4D67-B912-CB83C1180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>
                <a:latin typeface="Inter"/>
              </a:rPr>
              <a:t>4</a:t>
            </a:fld>
            <a:endParaRPr lang="en-US" dirty="0">
              <a:latin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214080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A63907-BA76-4584-9EB2-9C5206A76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b="1" cap="none" spc="0" dirty="0" err="1"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Интеллект-карты</a:t>
            </a:r>
            <a:r>
              <a:rPr lang="en-US" sz="4400" b="1" cap="none" spc="0" dirty="0"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 </a:t>
            </a:r>
            <a:r>
              <a:rPr lang="en-US" sz="4400" b="1" cap="none" spc="0" dirty="0" err="1"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как</a:t>
            </a:r>
            <a:r>
              <a:rPr lang="en-US" sz="4400" b="1" cap="none" spc="0" dirty="0"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 </a:t>
            </a:r>
            <a:r>
              <a:rPr lang="en-US" sz="4400" b="1" cap="none" spc="0" dirty="0" err="1"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инструмент</a:t>
            </a:r>
            <a:r>
              <a:rPr lang="en-US" sz="4400" b="1" cap="none" spc="0" dirty="0"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 </a:t>
            </a:r>
            <a:r>
              <a:rPr lang="en-US" sz="4400" b="1" cap="none" spc="0" dirty="0" err="1"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деятельностного</a:t>
            </a:r>
            <a:r>
              <a:rPr lang="en-US" sz="4400" b="1" cap="none" spc="0" dirty="0"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 </a:t>
            </a:r>
            <a:r>
              <a:rPr lang="en-US" sz="4400" b="1" cap="none" spc="0" dirty="0" err="1"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подхода</a:t>
            </a:r>
            <a:r>
              <a:rPr lang="en-US" sz="4400" b="1" cap="none" spc="0" dirty="0"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 и </a:t>
            </a:r>
            <a:r>
              <a:rPr lang="en-US" sz="4400" b="1" cap="none" spc="0" dirty="0" err="1"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рефлексии</a:t>
            </a:r>
            <a:br>
              <a:rPr lang="en-US" sz="4400" b="1" cap="none" spc="0" dirty="0">
                <a:ea typeface="Inter Bold" pitchFamily="34" charset="-122"/>
              </a:rPr>
            </a:br>
            <a:endParaRPr lang="ru-RU" sz="4400" b="1" cap="none" spc="0" dirty="0">
              <a:ea typeface="Inter Bold" pitchFamily="34" charset="-122"/>
            </a:endParaRPr>
          </a:p>
        </p:txBody>
      </p:sp>
      <p:pic>
        <p:nvPicPr>
          <p:cNvPr id="12" name="Image 1" descr="preencoded.png">
            <a:extLst>
              <a:ext uri="{FF2B5EF4-FFF2-40B4-BE49-F238E27FC236}">
                <a16:creationId xmlns:a16="http://schemas.microsoft.com/office/drawing/2014/main" id="{CD4E4804-7339-4D08-9704-07D0E92EE0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0635" y="2563173"/>
            <a:ext cx="540425" cy="540425"/>
          </a:xfrm>
          <a:prstGeom prst="rect">
            <a:avLst/>
          </a:prstGeom>
        </p:spPr>
      </p:pic>
      <p:sp>
        <p:nvSpPr>
          <p:cNvPr id="13" name="Text 1">
            <a:extLst>
              <a:ext uri="{FF2B5EF4-FFF2-40B4-BE49-F238E27FC236}">
                <a16:creationId xmlns:a16="http://schemas.microsoft.com/office/drawing/2014/main" id="{C61D65AD-C65E-4842-AE91-B06C6057074C}"/>
              </a:ext>
            </a:extLst>
          </p:cNvPr>
          <p:cNvSpPr/>
          <p:nvPr/>
        </p:nvSpPr>
        <p:spPr>
          <a:xfrm>
            <a:off x="1498592" y="2563173"/>
            <a:ext cx="3421975" cy="337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272525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Деятельностный подход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2">
            <a:extLst>
              <a:ext uri="{FF2B5EF4-FFF2-40B4-BE49-F238E27FC236}">
                <a16:creationId xmlns:a16="http://schemas.microsoft.com/office/drawing/2014/main" id="{09DD6C01-2FFB-4A9B-9C3E-24572A2F0B86}"/>
              </a:ext>
            </a:extLst>
          </p:cNvPr>
          <p:cNvSpPr/>
          <p:nvPr/>
        </p:nvSpPr>
        <p:spPr>
          <a:xfrm>
            <a:off x="1498592" y="2938101"/>
            <a:ext cx="6832759" cy="6755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Ученик активно создает и преобразует информацию, а не пассивно воспринимает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2" descr="preencoded.png">
            <a:extLst>
              <a:ext uri="{FF2B5EF4-FFF2-40B4-BE49-F238E27FC236}">
                <a16:creationId xmlns:a16="http://schemas.microsoft.com/office/drawing/2014/main" id="{947774E3-6AC8-499C-B90D-789689F97A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0635" y="3843578"/>
            <a:ext cx="540425" cy="540425"/>
          </a:xfrm>
          <a:prstGeom prst="rect">
            <a:avLst/>
          </a:prstGeom>
        </p:spPr>
      </p:pic>
      <p:sp>
        <p:nvSpPr>
          <p:cNvPr id="16" name="Text 3">
            <a:extLst>
              <a:ext uri="{FF2B5EF4-FFF2-40B4-BE49-F238E27FC236}">
                <a16:creationId xmlns:a16="http://schemas.microsoft.com/office/drawing/2014/main" id="{9B32F269-0D80-47EE-93BF-0315DE8288F2}"/>
              </a:ext>
            </a:extLst>
          </p:cNvPr>
          <p:cNvSpPr/>
          <p:nvPr/>
        </p:nvSpPr>
        <p:spPr>
          <a:xfrm>
            <a:off x="1498592" y="3843578"/>
            <a:ext cx="2707005" cy="337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272525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Учебная рефлексия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4">
            <a:extLst>
              <a:ext uri="{FF2B5EF4-FFF2-40B4-BE49-F238E27FC236}">
                <a16:creationId xmlns:a16="http://schemas.microsoft.com/office/drawing/2014/main" id="{F6E9B926-455D-4E9F-94E3-F849D6BE3702}"/>
              </a:ext>
            </a:extLst>
          </p:cNvPr>
          <p:cNvSpPr/>
          <p:nvPr/>
        </p:nvSpPr>
        <p:spPr>
          <a:xfrm>
            <a:off x="1498591" y="4245707"/>
            <a:ext cx="6832759" cy="6755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Визуализация знаний, определение пробелов, планирование обучения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Image 3" descr="preencoded.png">
            <a:extLst>
              <a:ext uri="{FF2B5EF4-FFF2-40B4-BE49-F238E27FC236}">
                <a16:creationId xmlns:a16="http://schemas.microsoft.com/office/drawing/2014/main" id="{0AA4998C-4ED7-4EDF-B7B5-FDFC9A51E6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5278" y="5072057"/>
            <a:ext cx="540425" cy="540425"/>
          </a:xfrm>
          <a:prstGeom prst="rect">
            <a:avLst/>
          </a:prstGeom>
        </p:spPr>
      </p:pic>
      <p:sp>
        <p:nvSpPr>
          <p:cNvPr id="19" name="Text 5">
            <a:extLst>
              <a:ext uri="{FF2B5EF4-FFF2-40B4-BE49-F238E27FC236}">
                <a16:creationId xmlns:a16="http://schemas.microsoft.com/office/drawing/2014/main" id="{4A06C6AD-1395-4143-B078-930D0EFFB8DA}"/>
              </a:ext>
            </a:extLst>
          </p:cNvPr>
          <p:cNvSpPr/>
          <p:nvPr/>
        </p:nvSpPr>
        <p:spPr>
          <a:xfrm>
            <a:off x="1503235" y="5072057"/>
            <a:ext cx="2702362" cy="337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272525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Оценка прогресса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6">
            <a:extLst>
              <a:ext uri="{FF2B5EF4-FFF2-40B4-BE49-F238E27FC236}">
                <a16:creationId xmlns:a16="http://schemas.microsoft.com/office/drawing/2014/main" id="{B4EAA2FE-742F-4248-93A3-D25D7D465750}"/>
              </a:ext>
            </a:extLst>
          </p:cNvPr>
          <p:cNvSpPr/>
          <p:nvPr/>
        </p:nvSpPr>
        <p:spPr>
          <a:xfrm>
            <a:off x="1498591" y="5468487"/>
            <a:ext cx="6832759" cy="337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Наглядное отслеживание развития своих знаний и навыков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E59A59E2-5B61-47EC-9E0C-D0D129DEA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>
                <a:latin typeface="Inter"/>
              </a:rPr>
              <a:t>5</a:t>
            </a:fld>
            <a:endParaRPr lang="en-US" dirty="0">
              <a:latin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320609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D3EF99-CBC1-4EFE-83FE-1AF8211F5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b="1" cap="none" spc="0" dirty="0" err="1"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Этапы</a:t>
            </a:r>
            <a:r>
              <a:rPr lang="en-US" sz="4400" b="1" cap="none" spc="0" dirty="0"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 </a:t>
            </a:r>
            <a:r>
              <a:rPr lang="en-US" sz="4400" b="1" cap="none" spc="0" dirty="0" err="1"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работы</a:t>
            </a:r>
            <a:r>
              <a:rPr lang="en-US" sz="4400" b="1" cap="none" spc="0" dirty="0"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 с </a:t>
            </a:r>
            <a:r>
              <a:rPr lang="en-US" sz="4400" b="1" cap="none" spc="0" dirty="0" err="1"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интеллект-картами</a:t>
            </a:r>
            <a:r>
              <a:rPr lang="en-US" sz="4400" b="1" cap="none" spc="0" dirty="0"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 </a:t>
            </a:r>
            <a:r>
              <a:rPr lang="en-US" sz="4400" b="1" cap="none" spc="0" dirty="0" err="1"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на</a:t>
            </a:r>
            <a:r>
              <a:rPr lang="en-US" sz="4400" b="1" cap="none" spc="0" dirty="0"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 </a:t>
            </a:r>
            <a:r>
              <a:rPr lang="en-US" sz="4400" b="1" cap="none" spc="0" dirty="0" err="1"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уроке</a:t>
            </a:r>
            <a:r>
              <a:rPr lang="en-US" sz="4400" b="1" cap="none" spc="0" dirty="0"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 </a:t>
            </a:r>
            <a:r>
              <a:rPr lang="en-US" sz="4400" b="1" cap="none" spc="0" dirty="0" err="1"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информатики</a:t>
            </a:r>
            <a:br>
              <a:rPr lang="en-US" sz="4000" dirty="0"/>
            </a:br>
            <a:endParaRPr lang="ru-RU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63955FE4-6664-438B-B5CF-EB9EE83D5508}"/>
              </a:ext>
            </a:extLst>
          </p:cNvPr>
          <p:cNvSpPr/>
          <p:nvPr/>
        </p:nvSpPr>
        <p:spPr>
          <a:xfrm>
            <a:off x="700635" y="2416856"/>
            <a:ext cx="680442" cy="680442"/>
          </a:xfrm>
          <a:prstGeom prst="roundRect">
            <a:avLst>
              <a:gd name="adj" fmla="val 67192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89B68203-BE52-4A97-A0A8-A8DAF26DE543}"/>
              </a:ext>
            </a:extLst>
          </p:cNvPr>
          <p:cNvSpPr/>
          <p:nvPr/>
        </p:nvSpPr>
        <p:spPr>
          <a:xfrm>
            <a:off x="1241731" y="2570108"/>
            <a:ext cx="3518091" cy="4397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ru-RU" sz="2000" b="1" dirty="0">
                <a:solidFill>
                  <a:srgbClr val="272525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Подготовительный этап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FF4102A8-9D03-4747-BFDF-9DC3952F1A11}"/>
              </a:ext>
            </a:extLst>
          </p:cNvPr>
          <p:cNvSpPr/>
          <p:nvPr/>
        </p:nvSpPr>
        <p:spPr>
          <a:xfrm>
            <a:off x="787998" y="3260419"/>
            <a:ext cx="479567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ru-RU" sz="1700" dirty="0">
                <a:solidFill>
                  <a:srgbClr val="2725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Рассмотрение готовой карты или совместное составление с учителем с последующим обсуждением</a:t>
            </a:r>
            <a:endParaRPr lang="en-US" sz="1700" dirty="0">
              <a:solidFill>
                <a:srgbClr val="2725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 descr="Лупа со сплошной заливкой">
            <a:extLst>
              <a:ext uri="{FF2B5EF4-FFF2-40B4-BE49-F238E27FC236}">
                <a16:creationId xmlns:a16="http://schemas.microsoft.com/office/drawing/2014/main" id="{73BD1509-ABC4-4E90-AE80-E8200F2DD8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7998" y="2504279"/>
            <a:ext cx="505595" cy="505595"/>
          </a:xfrm>
          <a:prstGeom prst="rect">
            <a:avLst/>
          </a:prstGeom>
        </p:spPr>
      </p:pic>
      <p:sp>
        <p:nvSpPr>
          <p:cNvPr id="9" name="Shape 2">
            <a:extLst>
              <a:ext uri="{FF2B5EF4-FFF2-40B4-BE49-F238E27FC236}">
                <a16:creationId xmlns:a16="http://schemas.microsoft.com/office/drawing/2014/main" id="{0DA9444D-44F1-420C-B204-6A4F0E3D0C1A}"/>
              </a:ext>
            </a:extLst>
          </p:cNvPr>
          <p:cNvSpPr/>
          <p:nvPr/>
        </p:nvSpPr>
        <p:spPr>
          <a:xfrm>
            <a:off x="6608325" y="2425521"/>
            <a:ext cx="680442" cy="680442"/>
          </a:xfrm>
          <a:prstGeom prst="roundRect">
            <a:avLst>
              <a:gd name="adj" fmla="val 67192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10" name="Text 3">
            <a:extLst>
              <a:ext uri="{FF2B5EF4-FFF2-40B4-BE49-F238E27FC236}">
                <a16:creationId xmlns:a16="http://schemas.microsoft.com/office/drawing/2014/main" id="{50F66A88-2F07-49AF-BAF8-FF43C38DF8AA}"/>
              </a:ext>
            </a:extLst>
          </p:cNvPr>
          <p:cNvSpPr/>
          <p:nvPr/>
        </p:nvSpPr>
        <p:spPr>
          <a:xfrm>
            <a:off x="7117736" y="2610744"/>
            <a:ext cx="2451292" cy="4397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ru-RU" sz="2000" b="1" dirty="0">
                <a:solidFill>
                  <a:srgbClr val="272525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Этап создания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4">
            <a:extLst>
              <a:ext uri="{FF2B5EF4-FFF2-40B4-BE49-F238E27FC236}">
                <a16:creationId xmlns:a16="http://schemas.microsoft.com/office/drawing/2014/main" id="{76805F65-73E2-4827-B74D-B0B4AF2A1981}"/>
              </a:ext>
            </a:extLst>
          </p:cNvPr>
          <p:cNvSpPr/>
          <p:nvPr/>
        </p:nvSpPr>
        <p:spPr>
          <a:xfrm>
            <a:off x="6677147" y="3243787"/>
            <a:ext cx="479567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>
              <a:lnSpc>
                <a:spcPts val="2850"/>
              </a:lnSpc>
              <a:buNone/>
            </a:pPr>
            <a:r>
              <a:rPr lang="ru-RU" sz="1700" dirty="0">
                <a:solidFill>
                  <a:srgbClr val="2725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Самостоятельное или коллективное построение карт, дополнение ветвей или  фрагментов </a:t>
            </a:r>
            <a:endParaRPr lang="en-US" sz="1700" dirty="0">
              <a:solidFill>
                <a:srgbClr val="2725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 descr="Буфер обмена со сплошной заливкой">
            <a:extLst>
              <a:ext uri="{FF2B5EF4-FFF2-40B4-BE49-F238E27FC236}">
                <a16:creationId xmlns:a16="http://schemas.microsoft.com/office/drawing/2014/main" id="{FD56FD8D-2FD0-4F8C-8C1F-E1F45BB15E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77147" y="2502605"/>
            <a:ext cx="492451" cy="492451"/>
          </a:xfrm>
          <a:prstGeom prst="rect">
            <a:avLst/>
          </a:prstGeom>
        </p:spPr>
      </p:pic>
      <p:sp>
        <p:nvSpPr>
          <p:cNvPr id="14" name="Shape 2">
            <a:extLst>
              <a:ext uri="{FF2B5EF4-FFF2-40B4-BE49-F238E27FC236}">
                <a16:creationId xmlns:a16="http://schemas.microsoft.com/office/drawing/2014/main" id="{A10E64F9-E02B-4BAA-AA04-230C84F5B528}"/>
              </a:ext>
            </a:extLst>
          </p:cNvPr>
          <p:cNvSpPr/>
          <p:nvPr/>
        </p:nvSpPr>
        <p:spPr>
          <a:xfrm>
            <a:off x="3186408" y="4440131"/>
            <a:ext cx="680442" cy="680442"/>
          </a:xfrm>
          <a:prstGeom prst="roundRect">
            <a:avLst>
              <a:gd name="adj" fmla="val 67192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15" name="Text 3">
            <a:extLst>
              <a:ext uri="{FF2B5EF4-FFF2-40B4-BE49-F238E27FC236}">
                <a16:creationId xmlns:a16="http://schemas.microsoft.com/office/drawing/2014/main" id="{88B2D903-6A04-4710-882B-E344F0671A6B}"/>
              </a:ext>
            </a:extLst>
          </p:cNvPr>
          <p:cNvSpPr/>
          <p:nvPr/>
        </p:nvSpPr>
        <p:spPr>
          <a:xfrm>
            <a:off x="4075889" y="4669562"/>
            <a:ext cx="3725613" cy="4397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ru-RU" sz="2000" b="1" dirty="0">
                <a:solidFill>
                  <a:srgbClr val="272525"/>
                </a:solidFill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Этап рефлексии и закрепления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4">
            <a:extLst>
              <a:ext uri="{FF2B5EF4-FFF2-40B4-BE49-F238E27FC236}">
                <a16:creationId xmlns:a16="http://schemas.microsoft.com/office/drawing/2014/main" id="{BC041D35-7BA3-4F68-8124-F47AA5D630D8}"/>
              </a:ext>
            </a:extLst>
          </p:cNvPr>
          <p:cNvSpPr/>
          <p:nvPr/>
        </p:nvSpPr>
        <p:spPr>
          <a:xfrm>
            <a:off x="3212152" y="5221446"/>
            <a:ext cx="545308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ru-RU" sz="1700" dirty="0">
                <a:solidFill>
                  <a:srgbClr val="2725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Воспроизведение карт по памяти, оценка собственных знаний, анализ взаимосвязей</a:t>
            </a:r>
            <a:endParaRPr lang="en-US" sz="1700" dirty="0">
              <a:solidFill>
                <a:srgbClr val="2725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 descr="Искусственный интеллект контур">
            <a:extLst>
              <a:ext uri="{FF2B5EF4-FFF2-40B4-BE49-F238E27FC236}">
                <a16:creationId xmlns:a16="http://schemas.microsoft.com/office/drawing/2014/main" id="{155F206D-ED0D-40CA-B160-BFBCD50509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207522" y="4461245"/>
            <a:ext cx="638214" cy="638214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B29C452E-BBA2-47EA-A26C-4686B456B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>
                <a:latin typeface="Inter"/>
              </a:rPr>
              <a:t>6</a:t>
            </a:fld>
            <a:endParaRPr lang="en-US" dirty="0">
              <a:latin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3153625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8C6DA4-5590-471E-879E-D0FF0E589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cap="none" spc="0" dirty="0"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Задания подготовительного этапа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6FB4C70-50EE-48F5-9D49-A80110DB7AB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533467" y="1904934"/>
            <a:ext cx="5308094" cy="33966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2CE807B-76D6-48FF-A30B-E6103CA41097}"/>
              </a:ext>
            </a:extLst>
          </p:cNvPr>
          <p:cNvSpPr txBox="1"/>
          <p:nvPr/>
        </p:nvSpPr>
        <p:spPr>
          <a:xfrm>
            <a:off x="7694578" y="5437762"/>
            <a:ext cx="33657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Рис. 1. Фрагмент интеллект-карты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8FBB56-3424-4C80-AA79-711F6D7DA5D5}"/>
              </a:ext>
            </a:extLst>
          </p:cNvPr>
          <p:cNvSpPr txBox="1"/>
          <p:nvPr/>
        </p:nvSpPr>
        <p:spPr>
          <a:xfrm>
            <a:off x="800100" y="1729838"/>
            <a:ext cx="5485880" cy="11054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650"/>
              </a:lnSpc>
              <a:spcAft>
                <a:spcPts val="800"/>
              </a:spcAft>
            </a:pPr>
            <a:r>
              <a:rPr lang="ru-RU" b="1" dirty="0">
                <a:solidFill>
                  <a:srgbClr val="272525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</a:rPr>
              <a:t>Задание. </a:t>
            </a:r>
            <a:r>
              <a:rPr lang="ru-RU" dirty="0">
                <a:solidFill>
                  <a:srgbClr val="272525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</a:rPr>
              <a:t>Рассмотреть фрагмент интеллект-карты, раскрывающий тему «Информация и данные» и ответить на вопросы: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A1359B-67D9-4A6B-8D50-ACD2B47E4B19}"/>
              </a:ext>
            </a:extLst>
          </p:cNvPr>
          <p:cNvSpPr txBox="1"/>
          <p:nvPr/>
        </p:nvSpPr>
        <p:spPr>
          <a:xfrm>
            <a:off x="800100" y="2835269"/>
            <a:ext cx="5625588" cy="2126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dirty="0">
                <a:solidFill>
                  <a:srgbClr val="272525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Какие виды информации были рассмотрены? Приведите примеры.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dirty="0">
                <a:solidFill>
                  <a:srgbClr val="272525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Назовите свойства информации.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dirty="0">
                <a:solidFill>
                  <a:srgbClr val="272525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Что такое данные? Как они связаны с информацией?</a:t>
            </a:r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6AA1C973-B65E-487C-A299-CECDAF10E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>
                <a:latin typeface="Calibri" panose="020F0502020204030204" pitchFamily="34" charset="0"/>
                <a:ea typeface="Inter"/>
                <a:cs typeface="Calibri" panose="020F0502020204030204" pitchFamily="34" charset="0"/>
              </a:rPr>
              <a:t>7</a:t>
            </a:fld>
            <a:endParaRPr lang="en-US" dirty="0">
              <a:latin typeface="Calibri" panose="020F0502020204030204" pitchFamily="34" charset="0"/>
              <a:ea typeface="Inter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9333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8C6DA4-5590-471E-879E-D0FF0E589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cap="none" spc="0" dirty="0"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Задания подготовительного этапа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CE807B-76D6-48FF-A30B-E6103CA41097}"/>
              </a:ext>
            </a:extLst>
          </p:cNvPr>
          <p:cNvSpPr txBox="1"/>
          <p:nvPr/>
        </p:nvSpPr>
        <p:spPr>
          <a:xfrm>
            <a:off x="7380049" y="4775504"/>
            <a:ext cx="33657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Рис. 2. Фрагмент интеллект-карты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8FBB56-3424-4C80-AA79-711F6D7DA5D5}"/>
              </a:ext>
            </a:extLst>
          </p:cNvPr>
          <p:cNvSpPr txBox="1"/>
          <p:nvPr/>
        </p:nvSpPr>
        <p:spPr>
          <a:xfrm>
            <a:off x="697390" y="1788204"/>
            <a:ext cx="3767606" cy="33733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solidFill>
                  <a:srgbClr val="272525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Задание. Изучить ветвь интеллект-карты на тему «Современные сервисы интернет-коммуникаций и правила их использования» и составить памятку о том, что нужно знать прежде, чем создавать свой аккаунт.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7A1238A-AB09-4EA2-AEC2-B13E45F9970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145932" y="1664544"/>
            <a:ext cx="6663480" cy="32051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2C8F540-8334-4C9D-8733-AB4F8081539B}"/>
              </a:ext>
            </a:extLst>
          </p:cNvPr>
          <p:cNvSpPr txBox="1"/>
          <p:nvPr/>
        </p:nvSpPr>
        <p:spPr>
          <a:xfrm>
            <a:off x="697390" y="5489629"/>
            <a:ext cx="9847393" cy="907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700" b="1" dirty="0">
                <a:solidFill>
                  <a:srgbClr val="272525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</a:rPr>
              <a:t>Цель</a:t>
            </a:r>
            <a:r>
              <a:rPr lang="ru-RU" sz="1700" dirty="0">
                <a:solidFill>
                  <a:srgbClr val="272525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</a:rPr>
              <a:t> — ознакомить учеников с готовой картой для начального понимания темы и запоминания ключевых понятий.</a:t>
            </a:r>
            <a:br>
              <a:rPr lang="ru-RU" sz="1700" dirty="0">
                <a:solidFill>
                  <a:srgbClr val="272525"/>
                </a:solidFill>
                <a:latin typeface="Inter Light"/>
                <a:ea typeface="Inter"/>
              </a:rPr>
            </a:br>
            <a:endParaRPr lang="ru-RU" sz="1700" dirty="0">
              <a:solidFill>
                <a:srgbClr val="272525"/>
              </a:solidFill>
              <a:latin typeface="Inter Light"/>
              <a:ea typeface="Inter"/>
            </a:endParaRPr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384E4557-F31E-4574-84F1-92CEE9596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>
                <a:latin typeface="Calibri" panose="020F0502020204030204" pitchFamily="34" charset="0"/>
                <a:ea typeface="Inter"/>
                <a:cs typeface="Calibri" panose="020F0502020204030204" pitchFamily="34" charset="0"/>
              </a:rPr>
              <a:t>8</a:t>
            </a:fld>
            <a:endParaRPr lang="en-US" dirty="0">
              <a:latin typeface="Calibri" panose="020F0502020204030204" pitchFamily="34" charset="0"/>
              <a:ea typeface="Inter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092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Изображение выглядит как текст, диаграмма, карт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A82FDBC7-5134-40E1-BFB7-3D65C348924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596" y="1429965"/>
            <a:ext cx="6011694" cy="422446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8C6DA4-5590-471E-879E-D0FF0E589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cap="none" spc="0" dirty="0">
                <a:latin typeface="Arial" panose="020B0604020202020204" pitchFamily="34" charset="0"/>
                <a:ea typeface="Inter Bold" pitchFamily="34" charset="-122"/>
                <a:cs typeface="Arial" panose="020B0604020202020204" pitchFamily="34" charset="0"/>
              </a:rPr>
              <a:t>Задания этапа создания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CE807B-76D6-48FF-A30B-E6103CA41097}"/>
              </a:ext>
            </a:extLst>
          </p:cNvPr>
          <p:cNvSpPr txBox="1"/>
          <p:nvPr/>
        </p:nvSpPr>
        <p:spPr>
          <a:xfrm>
            <a:off x="7516237" y="5789711"/>
            <a:ext cx="33657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Рис. 3. Фрагмент интеллект-карты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8FBB56-3424-4C80-AA79-711F6D7DA5D5}"/>
              </a:ext>
            </a:extLst>
          </p:cNvPr>
          <p:cNvSpPr txBox="1"/>
          <p:nvPr/>
        </p:nvSpPr>
        <p:spPr>
          <a:xfrm>
            <a:off x="700635" y="1791531"/>
            <a:ext cx="4274255" cy="25621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b="1" dirty="0">
                <a:solidFill>
                  <a:srgbClr val="272525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</a:rPr>
              <a:t>Задание.</a:t>
            </a:r>
            <a:r>
              <a:rPr lang="ru-RU" dirty="0">
                <a:solidFill>
                  <a:srgbClr val="272525"/>
                </a:solidFill>
                <a:latin typeface="Arial" panose="020B0604020202020204" pitchFamily="34" charset="0"/>
                <a:ea typeface="Inter"/>
                <a:cs typeface="Arial" panose="020B0604020202020204" pitchFamily="34" charset="0"/>
              </a:rPr>
              <a:t> Необходимо изучить параграф «Основные компоненты компьютера и их функции» и дополнить частично построенную интеллект карту.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36740B2-BA02-4957-ABAE-5442DCB8F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9</a:t>
            </a:fld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62461"/>
      </p:ext>
    </p:extLst>
  </p:cSld>
  <p:clrMapOvr>
    <a:masterClrMapping/>
  </p:clrMapOvr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2700" cap="flat" cmpd="sng" algn="ctr">
          <a:noFill/>
          <a:prstDash val="solid"/>
          <a:miter lim="800000"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chemeClr val="accent1">
                  <a:shade val="50000"/>
                </a:schemeClr>
              </a:solidFill>
              <a:prstDash val="solid"/>
              <a:miter lim="800000"/>
            </a14:hiddenLine>
          </a:ext>
        </a:ex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618</Words>
  <Application>Microsoft Office PowerPoint</Application>
  <PresentationFormat>Широкоэкранный</PresentationFormat>
  <Paragraphs>91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Calisto MT</vt:lpstr>
      <vt:lpstr>Inter</vt:lpstr>
      <vt:lpstr>Inter Light</vt:lpstr>
      <vt:lpstr>Univers Condensed</vt:lpstr>
      <vt:lpstr>ChronicleVTI</vt:lpstr>
      <vt:lpstr>Особенности применения интеллект-карт на уроке информатики как инструмента учебной рефлексии</vt:lpstr>
      <vt:lpstr>Проблемы современного урока</vt:lpstr>
      <vt:lpstr>Виды мышления и роль визуализации </vt:lpstr>
      <vt:lpstr>Что такое интеллект-карта?</vt:lpstr>
      <vt:lpstr>Интеллект-карты как инструмент деятельностного подхода и рефлексии </vt:lpstr>
      <vt:lpstr>Этапы работы с интеллект-картами на уроке информатики </vt:lpstr>
      <vt:lpstr>Задания подготовительного этапа</vt:lpstr>
      <vt:lpstr>Задания подготовительного этапа</vt:lpstr>
      <vt:lpstr>Задания этапа создания</vt:lpstr>
      <vt:lpstr>Задания этапа создания</vt:lpstr>
      <vt:lpstr>Задания этапа рефлексии и закрепления</vt:lpstr>
      <vt:lpstr>Задания этапа рефлексии и закрепления</vt:lpstr>
      <vt:lpstr>Заключение</vt:lpstr>
      <vt:lpstr>Особенности применения интеллект-карт на уроке информатики как инструмента учебной рефлексии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применения интеллект-карт на уроке информатики как инструмента учебной рефлексии</dc:title>
  <dc:creator>Николай Джур</dc:creator>
  <cp:lastModifiedBy>Николай Джур</cp:lastModifiedBy>
  <cp:revision>26</cp:revision>
  <dcterms:created xsi:type="dcterms:W3CDTF">2026-04-13T12:39:01Z</dcterms:created>
  <dcterms:modified xsi:type="dcterms:W3CDTF">2026-04-16T18:54:48Z</dcterms:modified>
</cp:coreProperties>
</file>