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0" r:id="rId1"/>
  </p:sldMasterIdLst>
  <p:notesMasterIdLst>
    <p:notesMasterId r:id="rId16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4" autoAdjust="0"/>
  </p:normalViewPr>
  <p:slideViewPr>
    <p:cSldViewPr snapToGrid="0" snapToObjects="1"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71FFB-D9A7-414E-B031-AF6D2707D5CC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C06E8-33D1-4F41-99BB-79EF9078E7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C217-0EFA-491C-8F95-38203F4F0B43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5DDB0-036F-46B4-8AEC-BA29A16F11DB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782DF-1793-44EB-BA49-C5C671DE5B17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FEC5C-4F60-4E71-931A-7086F5E3B10C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5E330-195E-4D59-933D-7D0345578116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0D4A4-2AD8-4354-93A5-C93FB6535B68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A76D-3F98-460F-B2B9-FECF482904E6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BF4C-C6CC-4EF8-BC93-F721D8744FE9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09A7-039D-4DC0-BAE4-6FB3131961BC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A748-D91A-4B7A-8AE9-84ACBB34A329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76245B9-3DCD-4DDC-8FDF-C7DF1A3BB503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79B45A8-D7D3-4BFF-977A-08D9E03F813B}" type="datetime1">
              <a:rPr lang="en-US" smtClean="0"/>
              <a:pPr/>
              <a:t>4/16/2026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050" y="2725783"/>
            <a:ext cx="6480048" cy="2301240"/>
          </a:xfrm>
        </p:spPr>
        <p:txBody>
          <a:bodyPr>
            <a:normAutofit fontScale="90000"/>
          </a:bodyPr>
          <a:lstStyle/>
          <a:p>
            <a:r>
              <a:rPr dirty="0" err="1"/>
              <a:t>Цифровая</a:t>
            </a:r>
            <a:r>
              <a:rPr dirty="0"/>
              <a:t> </a:t>
            </a:r>
            <a:r>
              <a:rPr dirty="0" err="1"/>
              <a:t>трансформация</a:t>
            </a:r>
            <a:r>
              <a:rPr dirty="0"/>
              <a:t> </a:t>
            </a:r>
            <a:r>
              <a:rPr dirty="0" smtClean="0"/>
              <a:t>И</a:t>
            </a:r>
            <a:r>
              <a:rPr lang="ru-RU" dirty="0" err="1" smtClean="0"/>
              <a:t>нформационных</a:t>
            </a:r>
            <a:r>
              <a:rPr lang="ru-RU" dirty="0" smtClean="0"/>
              <a:t> </a:t>
            </a:r>
            <a:r>
              <a:rPr dirty="0" smtClean="0"/>
              <a:t>С</a:t>
            </a:r>
            <a:r>
              <a:rPr lang="ru-RU" dirty="0" err="1" smtClean="0"/>
              <a:t>истем</a:t>
            </a:r>
            <a:r>
              <a:rPr dirty="0" smtClean="0"/>
              <a:t> </a:t>
            </a:r>
            <a:r>
              <a:rPr dirty="0" err="1"/>
              <a:t>университета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33050" y="775063"/>
            <a:ext cx="6480048" cy="1752600"/>
          </a:xfrm>
        </p:spPr>
        <p:txBody>
          <a:bodyPr/>
          <a:lstStyle/>
          <a:p>
            <a:r>
              <a:rPr b="1" dirty="0" err="1"/>
              <a:t>Переход</a:t>
            </a:r>
            <a:r>
              <a:rPr b="1" dirty="0"/>
              <a:t> </a:t>
            </a:r>
            <a:r>
              <a:rPr b="1" dirty="0" err="1"/>
              <a:t>на</a:t>
            </a:r>
            <a:r>
              <a:rPr b="1" dirty="0"/>
              <a:t> </a:t>
            </a:r>
            <a:r>
              <a:rPr b="1" dirty="0" err="1"/>
              <a:t>современные</a:t>
            </a:r>
            <a:r>
              <a:rPr b="1" dirty="0"/>
              <a:t> </a:t>
            </a:r>
            <a:r>
              <a:rPr b="1" dirty="0" err="1" smtClean="0"/>
              <a:t>веб-технологии</a:t>
            </a:r>
            <a:r>
              <a:rPr lang="ru-RU" b="1" dirty="0" smtClean="0"/>
              <a:t> в ЮФУ</a:t>
            </a:r>
            <a:r>
              <a:rPr lang="en-US" b="1" dirty="0" smtClean="0"/>
              <a:t> </a:t>
            </a:r>
            <a:endParaRPr b="1" dirty="0"/>
          </a:p>
          <a:p>
            <a:r>
              <a:rPr sz="1800" dirty="0" err="1"/>
              <a:t>Бережной</a:t>
            </a:r>
            <a:r>
              <a:rPr sz="1800" dirty="0"/>
              <a:t> М</a:t>
            </a:r>
            <a:r>
              <a:rPr sz="1800" dirty="0" smtClean="0"/>
              <a:t>.</a:t>
            </a:r>
            <a:r>
              <a:rPr lang="ru-RU" sz="1800" dirty="0" smtClean="0"/>
              <a:t> </a:t>
            </a:r>
            <a:r>
              <a:rPr sz="1800" dirty="0" smtClean="0"/>
              <a:t>А</a:t>
            </a:r>
            <a:r>
              <a:rPr sz="1800" dirty="0"/>
              <a:t>., </a:t>
            </a:r>
            <a:r>
              <a:rPr sz="1800" dirty="0" err="1"/>
              <a:t>Цихоня</a:t>
            </a:r>
            <a:r>
              <a:rPr sz="1800" dirty="0"/>
              <a:t> Н</a:t>
            </a:r>
            <a:r>
              <a:rPr sz="1800" dirty="0" smtClean="0"/>
              <a:t>.</a:t>
            </a:r>
            <a:r>
              <a:rPr lang="ru-RU" sz="1800" dirty="0" smtClean="0"/>
              <a:t> </a:t>
            </a:r>
            <a:r>
              <a:rPr sz="1800" dirty="0" smtClean="0"/>
              <a:t>А</a:t>
            </a:r>
            <a:r>
              <a:rPr dirty="0"/>
              <a:t>.</a:t>
            </a:r>
          </a:p>
        </p:txBody>
      </p:sp>
      <p:pic>
        <p:nvPicPr>
          <p:cNvPr id="5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Калькулятор ЕГЭ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Выбор</a:t>
            </a:r>
            <a:r>
              <a:rPr dirty="0"/>
              <a:t> </a:t>
            </a:r>
            <a:r>
              <a:rPr dirty="0" err="1"/>
              <a:t>предметов</a:t>
            </a:r>
            <a:endParaRPr dirty="0"/>
          </a:p>
          <a:p>
            <a:r>
              <a:rPr dirty="0" err="1"/>
              <a:t>Подбор</a:t>
            </a:r>
            <a:r>
              <a:rPr dirty="0"/>
              <a:t> </a:t>
            </a:r>
            <a:r>
              <a:rPr dirty="0" err="1"/>
              <a:t>направлений</a:t>
            </a:r>
            <a:endParaRPr dirty="0"/>
          </a:p>
          <a:p>
            <a:r>
              <a:rPr dirty="0" err="1"/>
              <a:t>Интерактивная</a:t>
            </a:r>
            <a:r>
              <a:rPr dirty="0"/>
              <a:t> </a:t>
            </a:r>
            <a:r>
              <a:rPr dirty="0" err="1"/>
              <a:t>форма</a:t>
            </a:r>
            <a:endParaRPr dirty="0"/>
          </a:p>
          <a:p>
            <a:pPr>
              <a:buNone/>
            </a:pPr>
            <a:endParaRPr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10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Калькулятор ЕГЭ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11</a:t>
            </a:fld>
            <a:endParaRPr lang="en-US" sz="2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49138"/>
            <a:ext cx="3746296" cy="3119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5114" y="2349138"/>
            <a:ext cx="4087663" cy="3119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951542" y="1680754"/>
            <a:ext cx="3147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/>
              <a:t>Представление сервиса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Преимущества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Поддерживаемость</a:t>
            </a:r>
          </a:p>
          <a:p>
            <a:r>
              <a:t>Гибкость</a:t>
            </a:r>
          </a:p>
          <a:p>
            <a:r>
              <a:t>Расширяемость</a:t>
            </a:r>
          </a:p>
          <a:p>
            <a:r>
              <a:t>Интеграции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12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Результаты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Обновленные сервисы</a:t>
            </a:r>
          </a:p>
          <a:p>
            <a:r>
              <a:t>Современная архитектура</a:t>
            </a:r>
          </a:p>
          <a:p>
            <a:r>
              <a:t>Готовность к развитию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13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Спасибо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внимание</a:t>
            </a:r>
            <a:endParaRPr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z="2000" dirty="0" smtClean="0"/>
              <a:t>1</a:t>
            </a:r>
            <a:r>
              <a:rPr lang="en-US" sz="2000" smtClean="0"/>
              <a:t>4</a:t>
            </a:r>
            <a:endParaRPr lang="en-US" sz="2000" dirty="0"/>
          </a:p>
        </p:txBody>
      </p:sp>
      <p:pic>
        <p:nvPicPr>
          <p:cNvPr id="7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Актуальность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Цифровизация образования</a:t>
            </a:r>
          </a:p>
          <a:p>
            <a:r>
              <a:t>Устаревшие монолитные системы</a:t>
            </a:r>
          </a:p>
          <a:p>
            <a:r>
              <a:t>Сложность масштабирования и развития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2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Проблемы старых систем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Привязка к Oracle</a:t>
            </a:r>
          </a:p>
          <a:p>
            <a:r>
              <a:t>Высокая стоимость</a:t>
            </a:r>
          </a:p>
          <a:p>
            <a:r>
              <a:t>Бизнес-логика в PL/SQL</a:t>
            </a:r>
          </a:p>
          <a:p>
            <a:r>
              <a:t>Сложность тестирования и переноса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3</a:t>
            </a:fld>
            <a:endParaRPr lang="en-US" sz="2000" dirty="0"/>
          </a:p>
        </p:txBody>
      </p:sp>
      <p:pic>
        <p:nvPicPr>
          <p:cNvPr id="8" name="Picture 3" descr="C:\Users\Maxim\Desktop\imag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4472" y="4417378"/>
            <a:ext cx="2489453" cy="1188194"/>
          </a:xfrm>
          <a:prstGeom prst="rect">
            <a:avLst/>
          </a:prstGeom>
          <a:noFill/>
        </p:spPr>
      </p:pic>
      <p:pic>
        <p:nvPicPr>
          <p:cNvPr id="9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Технологический стек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PHP + Symfony</a:t>
            </a:r>
          </a:p>
          <a:p>
            <a:r>
              <a:t>PostgreSQL</a:t>
            </a:r>
          </a:p>
          <a:p>
            <a:r>
              <a:t>Модульная архитектура</a:t>
            </a:r>
          </a:p>
          <a:p>
            <a:r>
              <a:t>Безопасность и удобство разработки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4</a:t>
            </a:fld>
            <a:endParaRPr lang="en-US" sz="2000" dirty="0"/>
          </a:p>
        </p:txBody>
      </p:sp>
      <p:pic>
        <p:nvPicPr>
          <p:cNvPr id="3074" name="Picture 2" descr="C:\Users\Maxim\Desktop\Без названия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3314" y="4478339"/>
            <a:ext cx="2489453" cy="1190942"/>
          </a:xfrm>
          <a:prstGeom prst="rect">
            <a:avLst/>
          </a:prstGeom>
          <a:noFill/>
        </p:spPr>
      </p:pic>
      <p:pic>
        <p:nvPicPr>
          <p:cNvPr id="3075" name="Picture 3" descr="C:\Users\Maxim\Desktop\Без названия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1576" y="4478338"/>
            <a:ext cx="2489453" cy="1139749"/>
          </a:xfrm>
          <a:prstGeom prst="rect">
            <a:avLst/>
          </a:prstGeom>
          <a:noFill/>
        </p:spPr>
      </p:pic>
      <p:pic>
        <p:nvPicPr>
          <p:cNvPr id="9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Основные задачи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Перенос логики из PL/SQL</a:t>
            </a:r>
          </a:p>
          <a:p>
            <a:r>
              <a:t>Проектирование БД</a:t>
            </a:r>
          </a:p>
          <a:p>
            <a:r>
              <a:t>Интеграция с системами</a:t>
            </a:r>
          </a:p>
          <a:p>
            <a:r>
              <a:t>Разработка интерфейсов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5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Личный кабинет студента</a:t>
            </a:r>
          </a:p>
        </p:txBody>
      </p:sp>
      <p:pic>
        <p:nvPicPr>
          <p:cNvPr id="10" name="Содержимое 9" descr="Снимок экрана 2026-04-14 133310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3657600" cy="3363686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dirty="0" err="1"/>
              <a:t>Учебный</a:t>
            </a:r>
            <a:r>
              <a:rPr dirty="0"/>
              <a:t> </a:t>
            </a:r>
            <a:r>
              <a:rPr dirty="0" err="1"/>
              <a:t>план</a:t>
            </a:r>
            <a:r>
              <a:rPr dirty="0"/>
              <a:t> и </a:t>
            </a:r>
            <a:r>
              <a:rPr dirty="0" err="1" smtClean="0"/>
              <a:t>дисциплины</a:t>
            </a:r>
            <a:endParaRPr lang="en-US" dirty="0" smtClean="0"/>
          </a:p>
          <a:p>
            <a:endParaRPr dirty="0"/>
          </a:p>
          <a:p>
            <a:r>
              <a:rPr dirty="0" err="1"/>
              <a:t>Результаты</a:t>
            </a:r>
            <a:r>
              <a:rPr dirty="0"/>
              <a:t> </a:t>
            </a:r>
            <a:r>
              <a:rPr dirty="0" err="1" smtClean="0"/>
              <a:t>обучения</a:t>
            </a:r>
            <a:endParaRPr lang="en-US" dirty="0" smtClean="0"/>
          </a:p>
          <a:p>
            <a:endParaRPr dirty="0"/>
          </a:p>
          <a:p>
            <a:r>
              <a:rPr dirty="0" err="1"/>
              <a:t>Заявки</a:t>
            </a:r>
            <a:r>
              <a:rPr dirty="0"/>
              <a:t> и </a:t>
            </a:r>
            <a:r>
              <a:rPr dirty="0" err="1"/>
              <a:t>сервисы</a:t>
            </a:r>
            <a:endParaRPr dirty="0"/>
          </a:p>
          <a:p>
            <a:pPr>
              <a:buNone/>
            </a:pPr>
            <a:endParaRPr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6</a:t>
            </a:fld>
            <a:endParaRPr lang="en-US" sz="2000" dirty="0"/>
          </a:p>
        </p:txBody>
      </p:sp>
      <p:pic>
        <p:nvPicPr>
          <p:cNvPr id="13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Функциональность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Фото на пропуск</a:t>
            </a:r>
          </a:p>
          <a:p>
            <a:r>
              <a:t>Общежитие</a:t>
            </a:r>
          </a:p>
          <a:p>
            <a:r>
              <a:t>Стипендии</a:t>
            </a:r>
          </a:p>
          <a:p>
            <a:r>
              <a:t>Военная подготовка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7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Административный портал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dirty="0" err="1"/>
              <a:t>Редактирование</a:t>
            </a:r>
            <a:r>
              <a:rPr dirty="0"/>
              <a:t> </a:t>
            </a:r>
            <a:r>
              <a:rPr dirty="0" err="1" smtClean="0"/>
              <a:t>данных</a:t>
            </a:r>
            <a:endParaRPr lang="en-US" dirty="0" smtClean="0"/>
          </a:p>
          <a:p>
            <a:endParaRPr dirty="0"/>
          </a:p>
          <a:p>
            <a:r>
              <a:rPr dirty="0" err="1"/>
              <a:t>Повышение</a:t>
            </a:r>
            <a:r>
              <a:rPr dirty="0"/>
              <a:t> </a:t>
            </a:r>
            <a:r>
              <a:rPr dirty="0" err="1" smtClean="0"/>
              <a:t>безопасности</a:t>
            </a:r>
            <a:endParaRPr lang="en-US" dirty="0" smtClean="0"/>
          </a:p>
          <a:p>
            <a:endParaRPr dirty="0"/>
          </a:p>
          <a:p>
            <a:r>
              <a:rPr dirty="0" err="1"/>
              <a:t>Устранение</a:t>
            </a:r>
            <a:r>
              <a:rPr dirty="0"/>
              <a:t> XSS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8</a:t>
            </a:fld>
            <a:endParaRPr lang="en-US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84320" y="1600200"/>
            <a:ext cx="3657600" cy="381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Публичные сервисы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Страницы сотрудников</a:t>
            </a:r>
          </a:p>
          <a:p>
            <a:r>
              <a:t>Поиск</a:t>
            </a:r>
          </a:p>
          <a:p>
            <a:r>
              <a:t>Раздел 'Поступление'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/>
              <a:pPr/>
              <a:t>9</a:t>
            </a:fld>
            <a:endParaRPr lang="en-US" sz="2000" dirty="0"/>
          </a:p>
        </p:txBody>
      </p:sp>
      <p:pic>
        <p:nvPicPr>
          <p:cNvPr id="6" name="Picture 2" descr="C:\Users\Maxim\Desktop\Без назван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192</TotalTime>
  <Words>151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Техническая</vt:lpstr>
      <vt:lpstr>Цифровая трансформация Информационных Систем университета</vt:lpstr>
      <vt:lpstr>Актуальность</vt:lpstr>
      <vt:lpstr>Проблемы старых систем</vt:lpstr>
      <vt:lpstr>Технологический стек</vt:lpstr>
      <vt:lpstr>Основные задачи</vt:lpstr>
      <vt:lpstr>Личный кабинет студента</vt:lpstr>
      <vt:lpstr>Функциональность</vt:lpstr>
      <vt:lpstr>Административный портал</vt:lpstr>
      <vt:lpstr>Публичные сервисы</vt:lpstr>
      <vt:lpstr>Калькулятор ЕГЭ</vt:lpstr>
      <vt:lpstr>Калькулятор ЕГЭ</vt:lpstr>
      <vt:lpstr>Преимущества</vt:lpstr>
      <vt:lpstr>Результаты</vt:lpstr>
      <vt:lpstr>Спасибо за внимание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ИС университета</dc:title>
  <dc:subject/>
  <dc:creator/>
  <cp:keywords/>
  <dc:description>generated using python-pptx</dc:description>
  <cp:lastModifiedBy>Maxim</cp:lastModifiedBy>
  <cp:revision>13</cp:revision>
  <dcterms:created xsi:type="dcterms:W3CDTF">2013-01-27T09:14:16Z</dcterms:created>
  <dcterms:modified xsi:type="dcterms:W3CDTF">2026-04-16T10:09:43Z</dcterms:modified>
  <cp:category/>
</cp:coreProperties>
</file>