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86" r:id="rId4"/>
    <p:sldId id="260" r:id="rId5"/>
    <p:sldId id="261" r:id="rId6"/>
    <p:sldId id="262" r:id="rId7"/>
    <p:sldId id="263" r:id="rId8"/>
    <p:sldId id="267" r:id="rId9"/>
    <p:sldId id="268" r:id="rId10"/>
    <p:sldId id="269" r:id="rId11"/>
    <p:sldId id="285" r:id="rId12"/>
    <p:sldId id="287" r:id="rId13"/>
    <p:sldId id="288" r:id="rId14"/>
    <p:sldId id="280" r:id="rId15"/>
    <p:sldId id="291" r:id="rId16"/>
    <p:sldId id="292" r:id="rId17"/>
    <p:sldId id="293" r:id="rId18"/>
    <p:sldId id="289" r:id="rId19"/>
    <p:sldId id="281" r:id="rId20"/>
    <p:sldId id="282" r:id="rId21"/>
    <p:sldId id="283" r:id="rId22"/>
    <p:sldId id="284" r:id="rId23"/>
    <p:sldId id="270" r:id="rId24"/>
    <p:sldId id="271" r:id="rId25"/>
    <p:sldId id="272" r:id="rId26"/>
    <p:sldId id="273" r:id="rId27"/>
    <p:sldId id="274" r:id="rId28"/>
    <p:sldId id="276" r:id="rId29"/>
    <p:sldId id="290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90" d="100"/>
          <a:sy n="90" d="100"/>
        </p:scale>
        <p:origin x="789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D4205-15F1-4B8C-AA2F-6792EF4234B3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401361-4459-4095-BF47-E8EC1AB35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361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30DFD-7546-4468-92B9-5ED39808C104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251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13A40-F6FC-4176-BC1B-2A41F3E1AF84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0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23AC-F928-449A-9742-3CB293370F99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46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DCD7-DBCD-4AAB-87F4-4594141A1177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620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9687-B8E8-472E-9DA1-821DA7D0888D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165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53D2-8677-475F-B790-427545D10834}" type="datetime1">
              <a:rPr lang="ru-RU" smtClean="0"/>
              <a:t>16.04.2026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059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91975-7AE8-415C-882E-16007217B926}" type="datetime1">
              <a:rPr lang="ru-RU" smtClean="0"/>
              <a:t>16.04.2026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217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A1EF6-FAF6-4169-893B-5814F6A7C72A}" type="datetime1">
              <a:rPr lang="ru-RU" smtClean="0"/>
              <a:t>16.04.2026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344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6B1E-28B7-4C19-A9CE-DC11DCFBAFD6}" type="datetime1">
              <a:rPr lang="ru-RU" smtClean="0"/>
              <a:t>16.04.2026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629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4A752-F6BD-4293-9107-4BB6FF5DFBBC}" type="datetime1">
              <a:rPr lang="ru-RU" smtClean="0"/>
              <a:t>16.04.2026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569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0A83-BF5B-4494-BD8A-176763B31E36}" type="datetime1">
              <a:rPr lang="ru-RU" smtClean="0"/>
              <a:t>16.04.2026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862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3B2CE-FD68-4DD6-BC46-D2AC3E04C577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E8119-0A51-4C20-ABDD-1B71A37F3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843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mmcs.sfedu.ru/course/view.php?id=270" TargetMode="External"/><Relationship Id="rId2" Type="http://schemas.openxmlformats.org/officeDocument/2006/relationships/hyperlink" Target="https://edu.mmcs.sfedu.ru/course/view.php?id=16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kUwwvOQPnc4gcw" TargetMode="External"/><Relationship Id="rId2" Type="http://schemas.openxmlformats.org/officeDocument/2006/relationships/hyperlink" Target="https://chatgpt.com/g/g-69415236c4508191aaeed0f416dda67e-konstanti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disk.yandex.ru/i/AUhAo28yCtzWEw" TargetMode="External"/><Relationship Id="rId4" Type="http://schemas.openxmlformats.org/officeDocument/2006/relationships/hyperlink" Target="https://chatgpt.com/g/g-69ca2011e40c8191ae9b5157bc190076-liza-2-2-2-semestr-tema-chislovye-riady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2B2B090-5F29-4FC9-AF46-D46868B00D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750" y="684287"/>
            <a:ext cx="8357744" cy="2578564"/>
          </a:xfrm>
        </p:spPr>
        <p:txBody>
          <a:bodyPr>
            <a:noAutofit/>
          </a:bodyPr>
          <a:lstStyle/>
          <a:p>
            <a:pPr>
              <a:lnSpc>
                <a:spcPts val="3375"/>
              </a:lnSpc>
            </a:pPr>
            <a:r>
              <a:rPr lang="ru-RU" sz="2800" spc="7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ИНТЕГРАЦИЯ </a:t>
            </a:r>
            <a:br>
              <a:rPr lang="ru-RU" sz="2800" spc="7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spc="7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ПРЕДМЕТНО-ОРИЕНТИРОВАННЫХ </a:t>
            </a:r>
            <a:br>
              <a:rPr lang="ru-RU" sz="2800" spc="7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spc="7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GPT-АССИСТЕНТОВ КАК МОДЕЛИ КОНТРОЛИРУЕМОЙ ЦИФРОВОЙ ПОДДЕРЖКИ </a:t>
            </a:r>
            <a:br>
              <a:rPr lang="ru-RU" sz="2800" spc="7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spc="7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КУРСЕ «НЕПРЕРЫВНАЯ МАТЕМАТИКА»</a:t>
            </a:r>
            <a:endParaRPr lang="ru-RU" sz="2800" dirty="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E4891D87-CDA9-4184-918D-A5DADB674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595150"/>
            <a:ext cx="6858000" cy="2103197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dirty="0"/>
              <a:t>А. В. Абрамян</a:t>
            </a:r>
            <a:endParaRPr lang="ru-RU" sz="3200" baseline="30000" dirty="0"/>
          </a:p>
          <a:p>
            <a:pPr eaLnBrk="1" hangingPunct="1"/>
            <a:r>
              <a:rPr lang="ru-RU" i="1" dirty="0"/>
              <a:t>Южный федеральный университет, </a:t>
            </a:r>
            <a:br>
              <a:rPr lang="ru-RU" i="1" dirty="0"/>
            </a:br>
            <a:r>
              <a:rPr lang="ru-RU" i="1" dirty="0"/>
              <a:t>Институт математики, механики </a:t>
            </a:r>
            <a:br>
              <a:rPr lang="ru-RU" i="1" dirty="0"/>
            </a:br>
            <a:r>
              <a:rPr lang="ru-RU" i="1" dirty="0"/>
              <a:t>и компьютерных наук им. И. И. </a:t>
            </a:r>
            <a:r>
              <a:rPr lang="ru-RU" i="1" dirty="0" err="1"/>
              <a:t>Воровича</a:t>
            </a:r>
            <a:endParaRPr lang="en-US" i="1" dirty="0"/>
          </a:p>
          <a:p>
            <a:pPr eaLnBrk="1" hangingPunct="1"/>
            <a:r>
              <a:rPr lang="en-US" sz="2000" dirty="0"/>
              <a:t>avabramyan@sfedu.ru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BACCAE-48BD-4B80-92BF-22005466B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71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Механизмы ограничения </a:t>
            </a:r>
            <a:br>
              <a:rPr lang="ru-RU" dirty="0"/>
            </a:br>
            <a:r>
              <a:rPr lang="ru-RU" dirty="0"/>
              <a:t>и контроля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Как обеспечивается контроль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жесткое ограничение предметной области;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запрет выхода за рамки курса;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для «Лизы» — строгая маршрутизация по коду и валидация структуры ответа;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использование ассистентов допускается только при подготовке, но не во время контрольных работ и экзаменов.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10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361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2B2B090-5F29-4FC9-AF46-D46868B00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999" y="1709739"/>
            <a:ext cx="5208055" cy="2143804"/>
          </a:xfrm>
        </p:spPr>
        <p:txBody>
          <a:bodyPr>
            <a:noAutofit/>
          </a:bodyPr>
          <a:lstStyle/>
          <a:p>
            <a:pPr>
              <a:lnSpc>
                <a:spcPts val="3375"/>
              </a:lnSpc>
            </a:pPr>
            <a:r>
              <a:rPr lang="ru-RU" sz="4000" spc="75" dirty="0">
                <a:solidFill>
                  <a:srgbClr val="000000"/>
                </a:solidFill>
                <a:latin typeface="Times New Roman" panose="02020603050405020304" pitchFamily="18" charset="0"/>
              </a:rPr>
              <a:t>Доступ к ассистентам </a:t>
            </a:r>
            <a:br>
              <a:rPr lang="ru-RU" sz="4000" spc="75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4000" spc="75" dirty="0">
                <a:solidFill>
                  <a:srgbClr val="000000"/>
                </a:solidFill>
                <a:latin typeface="Times New Roman" panose="02020603050405020304" pitchFamily="18" charset="0"/>
              </a:rPr>
              <a:t>и примеры работы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BACCAE-48BD-4B80-92BF-22005466B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77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47413"/>
            <a:ext cx="7886700" cy="1325563"/>
          </a:xfrm>
        </p:spPr>
        <p:txBody>
          <a:bodyPr>
            <a:normAutofit/>
          </a:bodyPr>
          <a:lstStyle/>
          <a:p>
            <a:r>
              <a:rPr lang="ru-RU" dirty="0"/>
              <a:t>Как студенты получают доступ </a:t>
            </a:r>
            <a:br>
              <a:rPr lang="ru-RU" dirty="0"/>
            </a:br>
            <a:r>
              <a:rPr lang="ru-RU" dirty="0"/>
              <a:t>к ассистентам?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72976"/>
            <a:ext cx="8152012" cy="4703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Ссылки на ассистентов размещены на страницах курса «Непрерывная математика» в </a:t>
            </a:r>
            <a:r>
              <a:rPr lang="en-US" dirty="0"/>
              <a:t>Moodle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  <a:p>
            <a:r>
              <a:rPr lang="ru-RU" dirty="0"/>
              <a:t>ассистент «Константин» — на странице курса </a:t>
            </a:r>
            <a:br>
              <a:rPr lang="ru-RU" dirty="0"/>
            </a:br>
            <a:r>
              <a:rPr lang="en-US" dirty="0"/>
              <a:t>CS108a. </a:t>
            </a:r>
            <a:r>
              <a:rPr lang="ru-RU" dirty="0"/>
              <a:t>Непрерывная математика (1 семестр)</a:t>
            </a:r>
            <a:br>
              <a:rPr lang="ru-RU" dirty="0"/>
            </a:br>
            <a:r>
              <a:rPr lang="en-US" dirty="0">
                <a:hlinkClick r:id="rId2"/>
              </a:rPr>
              <a:t>https://edu.mmcs.sfedu.ru/course/view.php?id=160</a:t>
            </a:r>
            <a:br>
              <a:rPr lang="ru-RU" dirty="0"/>
            </a:br>
            <a:endParaRPr lang="ru-RU" dirty="0"/>
          </a:p>
          <a:p>
            <a:r>
              <a:rPr lang="ru-RU" dirty="0"/>
              <a:t>ассистент «Лиза» — на странице курса </a:t>
            </a:r>
            <a:br>
              <a:rPr lang="ru-RU" dirty="0"/>
            </a:br>
            <a:r>
              <a:rPr lang="en-US" dirty="0"/>
              <a:t>CS108b. </a:t>
            </a:r>
            <a:r>
              <a:rPr lang="ru-RU" dirty="0"/>
              <a:t>Непрерывная математика (2 семестр)</a:t>
            </a:r>
            <a:br>
              <a:rPr lang="ru-RU" dirty="0"/>
            </a:br>
            <a:r>
              <a:rPr lang="en-US" dirty="0">
                <a:hlinkClick r:id="rId3"/>
              </a:rPr>
              <a:t>https://edu.mmcs.sfedu.ru/course/view.php?id=270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12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184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15201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13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0AEF625-6608-4F29-B30E-A42AEFD3A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484" y="186424"/>
            <a:ext cx="5833329" cy="5778703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2F12FD2-CE65-494A-A8CF-61BB4CBE7B17}"/>
              </a:ext>
            </a:extLst>
          </p:cNvPr>
          <p:cNvCxnSpPr/>
          <p:nvPr/>
        </p:nvCxnSpPr>
        <p:spPr>
          <a:xfrm>
            <a:off x="327004" y="2731088"/>
            <a:ext cx="836282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353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448738" cy="1173003"/>
          </a:xfrm>
        </p:spPr>
        <p:txBody>
          <a:bodyPr>
            <a:noAutofit/>
          </a:bodyPr>
          <a:lstStyle/>
          <a:p>
            <a:r>
              <a:rPr lang="ru-RU" sz="3600" dirty="0"/>
              <a:t>Пример теоретического запроса: «Константин»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14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74177C-28AB-4DE8-A987-FF58BF8E9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199" y="1451855"/>
            <a:ext cx="7098333" cy="450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557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15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6A644F-020E-4527-B9B1-864B59CF3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052" y="369394"/>
            <a:ext cx="7420104" cy="539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8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16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026F12-7FB9-4217-8213-7A26AC00F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796" y="307217"/>
            <a:ext cx="8205974" cy="560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67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17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146F6C-858D-484B-A23C-882C4BB9F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279" y="782505"/>
            <a:ext cx="8647438" cy="440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623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18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04A0631-BE96-425E-99C5-840E970B5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974" y="78725"/>
            <a:ext cx="6015758" cy="590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444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186"/>
          </a:xfrm>
        </p:spPr>
        <p:txBody>
          <a:bodyPr>
            <a:normAutofit/>
          </a:bodyPr>
          <a:lstStyle/>
          <a:p>
            <a:r>
              <a:rPr lang="ru-RU" sz="3600" dirty="0"/>
              <a:t>Пример практического запроса: «Лиза»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19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4F7B49-C759-4F15-9388-EB6A31E02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174" y="1001645"/>
            <a:ext cx="7587703" cy="490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166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Контроль использования LLM </a:t>
            </a:r>
            <a:br>
              <a:rPr lang="ru-RU" dirty="0"/>
            </a:br>
            <a:r>
              <a:rPr lang="ru-RU" dirty="0"/>
              <a:t>в математическом курсе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Проблема: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LLM уже вошли в учебную практику студентов.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В математических дисциплинах это создает двойственный эффект: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быстрые пояснения определений и доказательств;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риск выхода за пределы программы и логики курса. </a:t>
            </a:r>
          </a:p>
          <a:p>
            <a:pPr marL="0" indent="0">
              <a:buNone/>
            </a:pPr>
            <a:r>
              <a:rPr lang="ru-RU" b="1" dirty="0"/>
              <a:t>Вывод: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Требуется не просто доступ к ИИ, </a:t>
            </a:r>
            <a:br>
              <a:rPr lang="ru-RU" dirty="0"/>
            </a:br>
            <a:r>
              <a:rPr lang="ru-RU" dirty="0"/>
              <a:t>а контролируемая предметная поддержка.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2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65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84873C95-62DF-4542-AD7A-D3D75D967A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3613" y="136524"/>
            <a:ext cx="6736773" cy="5684153"/>
          </a:xfr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20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217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21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8D3419-FB6B-4F40-8032-32F626824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121"/>
            <a:ext cx="9144000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56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22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D8AC08-1B9C-48EE-BF68-A16A2C930D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228" y="232069"/>
            <a:ext cx="8465770" cy="578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541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2B2B090-5F29-4FC9-AF46-D46868B00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885" y="1709739"/>
            <a:ext cx="6814457" cy="2905804"/>
          </a:xfrm>
        </p:spPr>
        <p:txBody>
          <a:bodyPr>
            <a:noAutofit/>
          </a:bodyPr>
          <a:lstStyle/>
          <a:p>
            <a:pPr>
              <a:lnSpc>
                <a:spcPts val="3375"/>
              </a:lnSpc>
            </a:pPr>
            <a:r>
              <a:rPr lang="ru-RU" sz="4000" spc="75" dirty="0">
                <a:solidFill>
                  <a:srgbClr val="000000"/>
                </a:solidFill>
                <a:latin typeface="Times New Roman" panose="02020603050405020304" pitchFamily="18" charset="0"/>
              </a:rPr>
              <a:t>Результаты первого этапа внедрения,</a:t>
            </a:r>
            <a:br>
              <a:rPr lang="ru-RU" sz="4000" spc="75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4000" spc="75" dirty="0">
                <a:solidFill>
                  <a:srgbClr val="000000"/>
                </a:solidFill>
                <a:latin typeface="Times New Roman" panose="02020603050405020304" pitchFamily="18" charset="0"/>
              </a:rPr>
              <a:t>выявленные ограничения </a:t>
            </a:r>
            <a:br>
              <a:rPr lang="ru-RU" sz="4000" spc="75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4000" spc="75" dirty="0">
                <a:solidFill>
                  <a:srgbClr val="000000"/>
                </a:solidFill>
                <a:latin typeface="Times New Roman" panose="02020603050405020304" pitchFamily="18" charset="0"/>
              </a:rPr>
              <a:t>и перспективы развития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BACCAE-48BD-4B80-92BF-22005466B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910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Результаты опроса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Результаты первого этапа внедрения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В опросе приняли участие </a:t>
            </a:r>
            <a:r>
              <a:rPr lang="ru-RU" b="1" dirty="0"/>
              <a:t>58 студентов</a:t>
            </a:r>
            <a:r>
              <a:rPr lang="ru-RU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Регулярно использовали «Константина»: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при подготовке к коллоквиумам — </a:t>
            </a:r>
            <a:r>
              <a:rPr lang="ru-RU" b="1" dirty="0"/>
              <a:t>44,8%</a:t>
            </a:r>
            <a:r>
              <a:rPr lang="ru-RU" dirty="0"/>
              <a:t>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при подготовке к экзамену — </a:t>
            </a:r>
            <a:r>
              <a:rPr lang="ru-RU" b="1" dirty="0"/>
              <a:t>50,0%</a:t>
            </a:r>
            <a:r>
              <a:rPr lang="ru-RU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51,7%</a:t>
            </a:r>
            <a:r>
              <a:rPr lang="ru-RU" dirty="0"/>
              <a:t> студентов указали, что ассистент помог лучше понять материал курса.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74,1%</a:t>
            </a:r>
            <a:r>
              <a:rPr lang="ru-RU" dirty="0"/>
              <a:t> сочли необходимым создание отдельного ассистента для практической части курса.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24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285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Что студенты сочли полезным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73200"/>
            <a:ext cx="7886700" cy="4703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Положительные эффекты по открытым ответам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уточнение формулировок и восстановление пропущенного материала;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пояснение отдельных шагов доказательств;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возможность получать ответы разной степени подробности;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четкость, структурированность и скорость ответа;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снижение тревожности при подготовке.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25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052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058" y="140156"/>
            <a:ext cx="8730342" cy="756555"/>
          </a:xfrm>
        </p:spPr>
        <p:txBody>
          <a:bodyPr>
            <a:normAutofit/>
          </a:bodyPr>
          <a:lstStyle/>
          <a:p>
            <a:r>
              <a:rPr lang="ru-RU" dirty="0"/>
              <a:t>Что выявил первый этап внедрения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058" y="896712"/>
            <a:ext cx="8643256" cy="56615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Выявленные проблемы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точность ответа зависела от формулировки запроса;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при расплывчатых вопросах возникали неточные интерпретации;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были отмечены технические ограничения доступа: </a:t>
            </a:r>
            <a:br>
              <a:rPr lang="ru-RU" dirty="0"/>
            </a:br>
            <a:r>
              <a:rPr lang="ru-RU" dirty="0"/>
              <a:t>VPN, лимиты платформы, нестабильность доступа. </a:t>
            </a:r>
          </a:p>
          <a:p>
            <a:pPr marL="0" indent="0">
              <a:buNone/>
            </a:pPr>
            <a:r>
              <a:rPr lang="ru-RU" b="1" dirty="0"/>
              <a:t>Вывод. </a:t>
            </a:r>
            <a:r>
              <a:rPr lang="ru-RU" dirty="0"/>
              <a:t>Студенты поддержали саму концепцию, но указали на необходимость обеспечить более детерминированную и устойчивую работу «Константина», а также предложили создать ассистента для поддержки практической части курса. 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26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034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Ограничения текущей модели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91797"/>
            <a:ext cx="78867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Ограничения текущей модели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точность ответа в теоретическом контуре зависит от формулировки запроса;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при расплывчатом вопросе возможны неточные сопоставления с разделами базы;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отсутствует автоматическое логирование типов запросов;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использование зависит от внешних технических условий: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доступ к интернету;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лимиты платформы.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27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528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Направления развития системы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Следующий этап развития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ввести кодовую систему для теоретических вопросов;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повысить детерминированность навигации по теории;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расширить базу «Константина» на материалы второго семестра;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создать отдельные версии «Лизы» под все контрольные работы.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28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2867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537027"/>
            <a:ext cx="7535909" cy="60234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GPT-</a:t>
            </a:r>
            <a:r>
              <a:rPr lang="ru-RU" b="1" dirty="0"/>
              <a:t>ассистент «Константин»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https://chatgpt.com/g/g-69415236c4508191aaeed0f416dda67e-konstantin</a:t>
            </a:r>
            <a:br>
              <a:rPr lang="ru-RU" dirty="0"/>
            </a:br>
            <a:r>
              <a:rPr lang="ru-RU" dirty="0"/>
              <a:t>Программа экзамена: </a:t>
            </a:r>
            <a:r>
              <a:rPr lang="en-US" dirty="0">
                <a:hlinkClick r:id="rId3"/>
              </a:rPr>
              <a:t>https://disk.yandex.ru/i/kUwwvOQPnc4gcw</a:t>
            </a:r>
            <a:br>
              <a:rPr lang="ru-RU" dirty="0"/>
            </a:br>
            <a:endParaRPr lang="ru-RU" dirty="0"/>
          </a:p>
          <a:p>
            <a:pPr marL="0" indent="0">
              <a:buNone/>
            </a:pPr>
            <a:r>
              <a:rPr lang="en-US" b="1" dirty="0"/>
              <a:t>GPT-</a:t>
            </a:r>
            <a:r>
              <a:rPr lang="ru-RU" b="1" dirty="0"/>
              <a:t>ассистент «Лиза»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https://chatgpt.com/g/g-69ca2011e40c8191ae9b5157bc190076-liza-2-2-2-semestr-tema-chislovye-riady</a:t>
            </a:r>
            <a:br>
              <a:rPr lang="ru-RU" dirty="0"/>
            </a:br>
            <a:r>
              <a:rPr lang="ru-RU" dirty="0"/>
              <a:t>Файл с кодами примеров: </a:t>
            </a:r>
            <a:r>
              <a:rPr lang="en-US" dirty="0">
                <a:hlinkClick r:id="rId5"/>
              </a:rPr>
              <a:t>https://disk.yandex.ru/i/AUhAo28yCtzWEw</a:t>
            </a:r>
            <a:br>
              <a:rPr lang="ru-RU" dirty="0"/>
            </a:b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29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29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spc="75" dirty="0">
                <a:solidFill>
                  <a:srgbClr val="000000"/>
                </a:solidFill>
                <a:latin typeface="Times New Roman" panose="02020603050405020304" pitchFamily="18" charset="0"/>
              </a:rPr>
              <a:t>Цель и идея решения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Как интегрировать LLM в математический курс</a:t>
            </a:r>
            <a:br>
              <a:rPr lang="ru-RU" dirty="0"/>
            </a:br>
            <a:r>
              <a:rPr lang="ru-RU" b="1" dirty="0"/>
              <a:t>без утраты управляемости содержания</a:t>
            </a:r>
            <a:r>
              <a:rPr lang="ru-RU" dirty="0"/>
              <a:t>? </a:t>
            </a:r>
          </a:p>
          <a:p>
            <a:pPr marL="0" indent="0">
              <a:buNone/>
            </a:pPr>
            <a:r>
              <a:rPr lang="ru-RU" dirty="0"/>
              <a:t>Требования к решению: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опора на утвержденные материалы курса;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ограничение предметной области;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согласованность с лекциями и аттестацией.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Отсюда — переход к модели </a:t>
            </a:r>
            <a:br>
              <a:rPr lang="ru-RU" dirty="0"/>
            </a:br>
            <a:r>
              <a:rPr lang="ru-RU" b="1" dirty="0"/>
              <a:t>предметно-ограниченных GPT-ассистентов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3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865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Основание для разделения: </a:t>
            </a:r>
            <a:br>
              <a:rPr lang="ru-RU" dirty="0"/>
            </a:br>
            <a:r>
              <a:rPr lang="ru-RU" dirty="0"/>
              <a:t>разные типы учебной поддержки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382126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Почему одного ассистента оказалось недостаточно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Курс уже имеет устойчивую структуру: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лекции;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практические занятия;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аттестационные формы. </a:t>
            </a:r>
          </a:p>
          <a:p>
            <a:pPr marL="0" indent="0">
              <a:buNone/>
            </a:pPr>
            <a:r>
              <a:rPr lang="ru-RU" dirty="0"/>
              <a:t>Но цифровая поддержка в этих контурах требует разных режимов работы: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теория — навигация, уточнение, пояснение;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практика — точный доступ к конкретному решению. </a:t>
            </a:r>
          </a:p>
          <a:p>
            <a:pPr marL="0" indent="0">
              <a:buNone/>
            </a:pPr>
            <a:r>
              <a:rPr lang="ru-RU" dirty="0"/>
              <a:t>Отсюда — разделение на два ассистента.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4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803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Функциональное разведение двух ассистентов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Два контура цифровой поддержки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GPT-</a:t>
            </a:r>
            <a:r>
              <a:rPr lang="ru-RU" b="1" dirty="0"/>
              <a:t>ассистент «Константин»</a:t>
            </a:r>
            <a:r>
              <a:rPr lang="ru-RU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теоретический навигатор;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семантический доступ по вопросу студента;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работа в пределах теоретической базы. </a:t>
            </a:r>
          </a:p>
          <a:p>
            <a:pPr marL="0" indent="0">
              <a:buNone/>
            </a:pPr>
            <a:r>
              <a:rPr lang="en-US" b="1" dirty="0"/>
              <a:t>GPT-</a:t>
            </a:r>
            <a:r>
              <a:rPr lang="ru-RU" b="1" dirty="0"/>
              <a:t>ассистент «Лиза»</a:t>
            </a:r>
            <a:r>
              <a:rPr lang="ru-RU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задачный ассистент;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индексированный доступ по коду;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вывод строго соответствующего решения без генеративных дополнений.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5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17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Что дало это разделение?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Эффект разделения функций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снижение риска неконтролируемой генерации;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сохранение методической целостности курса;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согласованность с лекциями и системой аттестации;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сочетание: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гибкости в теоретическом контуре;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воспроизводимости в практическом контуре.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6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795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Общая архитектурная идея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Архитектурная основа решения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ассистенты не работают как источник произвольного содержания, ответ строится на основе </a:t>
            </a:r>
            <a:r>
              <a:rPr lang="ru-RU" b="1" dirty="0"/>
              <a:t>структурированной базы знаний</a:t>
            </a:r>
            <a:r>
              <a:rPr lang="ru-RU" dirty="0"/>
              <a:t> курса;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архитектурно решение опирается на модель </a:t>
            </a:r>
            <a:r>
              <a:rPr lang="ru-RU" b="1" dirty="0" err="1"/>
              <a:t>retrieval-augmented</a:t>
            </a:r>
            <a:r>
              <a:rPr lang="ru-RU" b="1" dirty="0"/>
              <a:t> </a:t>
            </a:r>
            <a:r>
              <a:rPr lang="ru-RU" b="1" dirty="0" err="1"/>
              <a:t>generation</a:t>
            </a:r>
            <a:r>
              <a:rPr lang="ru-RU" b="1" dirty="0"/>
              <a:t> (RAG)</a:t>
            </a:r>
            <a:r>
              <a:rPr lang="ru-RU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база формируется преподавателем </a:t>
            </a:r>
            <a:br>
              <a:rPr lang="ru-RU" dirty="0"/>
            </a:br>
            <a:r>
              <a:rPr lang="ru-RU" dirty="0"/>
              <a:t>и соответствует программе дисциплины.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7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453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Содержание и формат </a:t>
            </a:r>
            <a:br>
              <a:rPr lang="ru-RU" dirty="0"/>
            </a:br>
            <a:r>
              <a:rPr lang="ru-RU" dirty="0"/>
              <a:t>базы знаний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теоретические разделы;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формулировки и доказательства;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решения задач;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структура, согласованная с программой курса;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формат хранения — </a:t>
            </a:r>
            <a:r>
              <a:rPr lang="ru-RU" dirty="0" err="1"/>
              <a:t>Markdown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8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10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9EB0-6083-4ACB-A11A-4DFC3D754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Два режима доступа </a:t>
            </a:r>
            <a:br>
              <a:rPr lang="ru-RU" dirty="0"/>
            </a:br>
            <a:r>
              <a:rPr lang="ru-RU" dirty="0"/>
              <a:t>к содержанию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7645-9760-4DD2-8C07-D7740E3B8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«Константин»</a:t>
            </a:r>
            <a:r>
              <a:rPr lang="ru-RU" dirty="0"/>
              <a:t>: семантический доступ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вопрос на естественном языке;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сопоставление с релевантным разделом базы;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навигация по теоретическому материалу.</a:t>
            </a:r>
            <a:br>
              <a:rPr lang="ru-RU" dirty="0"/>
            </a:b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b="1" dirty="0"/>
              <a:t>«Лиза»</a:t>
            </a:r>
            <a:r>
              <a:rPr lang="ru-RU" dirty="0"/>
              <a:t>: индексированный доступ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обращение по коду;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прямой вызов нужного элемента базы;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минимизация вариативности ответа.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0853B2-4EF7-4E48-849A-C46EB69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8119-0A51-4C20-ABDD-1B71A37F3DA0}" type="slidenum">
              <a:rPr lang="ru-RU" smtClean="0"/>
              <a:t>9</a:t>
            </a:fld>
            <a:r>
              <a:rPr lang="en-US" dirty="0"/>
              <a:t> / 2</a:t>
            </a:r>
            <a:r>
              <a:rPr lang="ru-RU" dirty="0"/>
              <a:t>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C0EC67-BEE3-40CE-AE57-F05452A8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5" y="5957162"/>
            <a:ext cx="2226254" cy="75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6407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301</TotalTime>
  <Words>1009</Words>
  <Application>Microsoft Office PowerPoint</Application>
  <PresentationFormat>Экран (4:3)</PresentationFormat>
  <Paragraphs>148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Тема Office</vt:lpstr>
      <vt:lpstr>ИНТЕГРАЦИЯ  ПРЕДМЕТНО-ОРИЕНТИРОВАННЫХ  GPT-АССИСТЕНТОВ КАК МОДЕЛИ КОНТРОЛИРУЕМОЙ ЦИФРОВОЙ ПОДДЕРЖКИ  В КУРСЕ «НЕПРЕРЫВНАЯ МАТЕМАТИКА»</vt:lpstr>
      <vt:lpstr>Контроль использования LLM  в математическом курсе</vt:lpstr>
      <vt:lpstr>Цель и идея решения</vt:lpstr>
      <vt:lpstr>Основание для разделения:  разные типы учебной поддержки</vt:lpstr>
      <vt:lpstr>Функциональное разведение двух ассистентов</vt:lpstr>
      <vt:lpstr>Что дало это разделение?</vt:lpstr>
      <vt:lpstr>Общая архитектурная идея</vt:lpstr>
      <vt:lpstr>Содержание и формат  базы знаний</vt:lpstr>
      <vt:lpstr>Два режима доступа  к содержанию</vt:lpstr>
      <vt:lpstr>Механизмы ограничения  и контроля</vt:lpstr>
      <vt:lpstr>Доступ к ассистентам  и примеры работы</vt:lpstr>
      <vt:lpstr>Как студенты получают доступ  к ассистентам?</vt:lpstr>
      <vt:lpstr>Презентация PowerPoint</vt:lpstr>
      <vt:lpstr>Пример теоретического запроса: «Константин»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практического запроса: «Лиза»</vt:lpstr>
      <vt:lpstr>Презентация PowerPoint</vt:lpstr>
      <vt:lpstr>Презентация PowerPoint</vt:lpstr>
      <vt:lpstr>Презентация PowerPoint</vt:lpstr>
      <vt:lpstr>Результаты первого этапа внедрения, выявленные ограничения  и перспективы развития</vt:lpstr>
      <vt:lpstr>Результаты опроса</vt:lpstr>
      <vt:lpstr>Что студенты сочли полезным</vt:lpstr>
      <vt:lpstr>Что выявил первый этап внедрения</vt:lpstr>
      <vt:lpstr>Ограничения текущей модели</vt:lpstr>
      <vt:lpstr>Направления развития системы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Абрамян Анна Владимировна</dc:creator>
  <cp:lastModifiedBy>Абрамян Анна Владимировна</cp:lastModifiedBy>
  <cp:revision>49</cp:revision>
  <dcterms:created xsi:type="dcterms:W3CDTF">2026-04-15T09:08:52Z</dcterms:created>
  <dcterms:modified xsi:type="dcterms:W3CDTF">2026-04-16T05:12:01Z</dcterms:modified>
</cp:coreProperties>
</file>